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3"/>
  </p:notesMasterIdLst>
  <p:sldIdLst>
    <p:sldId id="256" r:id="rId2"/>
    <p:sldId id="257" r:id="rId3"/>
    <p:sldId id="282" r:id="rId4"/>
    <p:sldId id="286" r:id="rId5"/>
    <p:sldId id="290" r:id="rId6"/>
    <p:sldId id="295" r:id="rId7"/>
    <p:sldId id="287" r:id="rId8"/>
    <p:sldId id="291" r:id="rId9"/>
    <p:sldId id="296" r:id="rId10"/>
    <p:sldId id="264" r:id="rId11"/>
    <p:sldId id="29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02FFFF"/>
    <a:srgbClr val="05BEFF"/>
    <a:srgbClr val="016161"/>
    <a:srgbClr val="E0E0E0"/>
    <a:srgbClr val="FE76B3"/>
    <a:srgbClr val="72F2F5"/>
    <a:srgbClr val="2C88B6"/>
    <a:srgbClr val="892789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3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1.Workbooks\Internship\Module%203.30\Telecom%20data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1.Workbooks\Internship\Module%203.30\Telecom%20data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1.Workbooks\Internship\Module%203.30\Telecom%20data%20market%20share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1.Workbooks\Internship\Module%203.30\Telecom%20data%20market%20share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1.Workbooks\Internship\Module%203.30\Telecom%20data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5070735127345807"/>
          <c:h val="0.73789999727484723"/>
        </c:manualLayout>
      </c:layout>
      <c:lineChart>
        <c:grouping val="standard"/>
        <c:varyColors val="0"/>
        <c:ser>
          <c:idx val="0"/>
          <c:order val="0"/>
          <c:tx>
            <c:strRef>
              <c:f>'Telecom data'!$B$1</c:f>
              <c:strCache>
                <c:ptCount val="1"/>
                <c:pt idx="0">
                  <c:v>Before_5G</c:v>
                </c:pt>
              </c:strCache>
            </c:strRef>
          </c:tx>
          <c:spPr>
            <a:ln w="38100" cap="rnd">
              <a:gradFill>
                <a:gsLst>
                  <a:gs pos="0">
                    <a:srgbClr val="00FFFF"/>
                  </a:gs>
                  <a:gs pos="100000">
                    <a:srgbClr val="20B2AA"/>
                  </a:gs>
                </a:gsLst>
                <a:lin ang="5400000" scaled="1"/>
              </a:gradFill>
              <a:round/>
            </a:ln>
            <a:effectLst>
              <a:glow>
                <a:schemeClr val="accent6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>
                <a:gsLst>
                  <a:gs pos="10000">
                    <a:schemeClr val="accent5">
                      <a:lumMod val="40000"/>
                      <a:lumOff val="60000"/>
                    </a:schemeClr>
                  </a:gs>
                  <a:gs pos="44000">
                    <a:schemeClr val="accent5">
                      <a:lumMod val="60000"/>
                      <a:lumOff val="40000"/>
                    </a:schemeClr>
                  </a:gs>
                  <a:gs pos="100000">
                    <a:srgbClr val="7030A0"/>
                  </a:gs>
                </a:gsLst>
                <a:path path="circle">
                  <a:fillToRect l="100000" t="100000"/>
                </a:path>
              </a:gradFill>
              <a:ln w="9525">
                <a:solidFill>
                  <a:schemeClr val="accent1"/>
                </a:solidFill>
                <a:round/>
              </a:ln>
              <a:effectLst>
                <a:glow>
                  <a:schemeClr val="accent6">
                    <a:satMod val="175000"/>
                    <a:alpha val="40000"/>
                  </a:schemeClr>
                </a:glow>
              </a:effectLst>
            </c:spPr>
          </c:marker>
          <c:dLbls>
            <c:dLbl>
              <c:idx val="0"/>
              <c:layout>
                <c:manualLayout>
                  <c:x val="3.5293943381564763E-3"/>
                  <c:y val="4.379177397596271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686-446B-9D22-5F939AC0A021}"/>
                </c:ext>
              </c:extLst>
            </c:dLbl>
            <c:dLbl>
              <c:idx val="1"/>
              <c:layout>
                <c:manualLayout>
                  <c:x val="-0.10493596100264795"/>
                  <c:y val="-3.46249199438585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686-446B-9D22-5F939AC0A021}"/>
                </c:ext>
              </c:extLst>
            </c:dLbl>
            <c:dLbl>
              <c:idx val="2"/>
              <c:layout>
                <c:manualLayout>
                  <c:x val="-3.8839885091845258E-2"/>
                  <c:y val="8.164810897173847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686-446B-9D22-5F939AC0A021}"/>
                </c:ext>
              </c:extLst>
            </c:dLbl>
            <c:dLbl>
              <c:idx val="3"/>
              <c:layout>
                <c:manualLayout>
                  <c:x val="-4.0534656269045323E-2"/>
                  <c:y val="-5.625711137001609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686-446B-9D22-5F939AC0A0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'Telecom data'!$A$2:$A$5</c:f>
              <c:strCache>
                <c:ptCount val="4"/>
                <c:pt idx="0">
                  <c:v>Jan/Jun</c:v>
                </c:pt>
                <c:pt idx="1">
                  <c:v>Feb/Jul</c:v>
                </c:pt>
                <c:pt idx="2">
                  <c:v>Mar/Aug</c:v>
                </c:pt>
                <c:pt idx="3">
                  <c:v>Apr/Sep</c:v>
                </c:pt>
              </c:strCache>
            </c:strRef>
          </c:cat>
          <c:val>
            <c:numRef>
              <c:f>'Telecom data'!$B$2:$B$5</c:f>
              <c:numCache>
                <c:formatCode>#,##0.00,,,"B"</c:formatCode>
                <c:ptCount val="4"/>
                <c:pt idx="0">
                  <c:v>3543700000</c:v>
                </c:pt>
                <c:pt idx="1">
                  <c:v>4256900000</c:v>
                </c:pt>
                <c:pt idx="2">
                  <c:v>4104500000</c:v>
                </c:pt>
                <c:pt idx="3">
                  <c:v>4071900000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86-446B-9D22-5F939AC0A021}"/>
            </c:ext>
          </c:extLst>
        </c:ser>
        <c:ser>
          <c:idx val="1"/>
          <c:order val="1"/>
          <c:tx>
            <c:strRef>
              <c:f>'Telecom data'!$C$1</c:f>
              <c:strCache>
                <c:ptCount val="1"/>
                <c:pt idx="0">
                  <c:v>After_5G</c:v>
                </c:pt>
              </c:strCache>
            </c:strRef>
          </c:tx>
          <c:spPr>
            <a:ln w="38100" cap="rnd">
              <a:gradFill>
                <a:gsLst>
                  <a:gs pos="0">
                    <a:srgbClr val="00BFFF"/>
                  </a:gs>
                  <a:gs pos="100000">
                    <a:srgbClr val="1E90FF"/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6"/>
            <c:spPr>
              <a:gradFill flip="none" rotWithShape="1">
                <a:gsLst>
                  <a:gs pos="10000">
                    <a:schemeClr val="accent5">
                      <a:lumMod val="5000"/>
                      <a:lumOff val="95000"/>
                    </a:schemeClr>
                  </a:gs>
                  <a:gs pos="74000">
                    <a:schemeClr val="accent5">
                      <a:lumMod val="45000"/>
                      <a:lumOff val="55000"/>
                    </a:schemeClr>
                  </a:gs>
                  <a:gs pos="83000">
                    <a:schemeClr val="accent5">
                      <a:lumMod val="45000"/>
                      <a:lumOff val="55000"/>
                    </a:schemeClr>
                  </a:gs>
                  <a:gs pos="100000">
                    <a:schemeClr val="accent5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-4.0534656269045323E-2"/>
                  <c:y val="-8.870539850925245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686-446B-9D22-5F939AC0A021}"/>
                </c:ext>
              </c:extLst>
            </c:dLbl>
            <c:dLbl>
              <c:idx val="1"/>
              <c:layout>
                <c:manualLayout>
                  <c:x val="5.2241655153565615E-3"/>
                  <c:y val="7.08320132586596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686-446B-9D22-5F939AC0A021}"/>
                </c:ext>
              </c:extLst>
            </c:dLbl>
            <c:dLbl>
              <c:idx val="2"/>
              <c:layout>
                <c:manualLayout>
                  <c:x val="1.2003250224156841E-2"/>
                  <c:y val="-4.00329678003979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686-446B-9D22-5F939AC0A021}"/>
                </c:ext>
              </c:extLst>
            </c:dLbl>
            <c:dLbl>
              <c:idx val="3"/>
              <c:layout>
                <c:manualLayout>
                  <c:x val="-3.2060800383044978E-2"/>
                  <c:y val="5.19038457607718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686-446B-9D22-5F939AC0A0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'Telecom data'!$A$2:$A$5</c:f>
              <c:strCache>
                <c:ptCount val="4"/>
                <c:pt idx="0">
                  <c:v>Jan/Jun</c:v>
                </c:pt>
                <c:pt idx="1">
                  <c:v>Feb/Jul</c:v>
                </c:pt>
                <c:pt idx="2">
                  <c:v>Mar/Aug</c:v>
                </c:pt>
                <c:pt idx="3">
                  <c:v>Apr/Sep</c:v>
                </c:pt>
              </c:strCache>
            </c:strRef>
          </c:cat>
          <c:val>
            <c:numRef>
              <c:f>'Telecom data'!$C$2:$C$5</c:f>
              <c:numCache>
                <c:formatCode>#,##0.00,,,"B"</c:formatCode>
                <c:ptCount val="4"/>
                <c:pt idx="0">
                  <c:v>3575600000</c:v>
                </c:pt>
                <c:pt idx="1">
                  <c:v>4127600000</c:v>
                </c:pt>
                <c:pt idx="2">
                  <c:v>4190800000</c:v>
                </c:pt>
                <c:pt idx="3">
                  <c:v>4002600000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86-446B-9D22-5F939AC0A02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143422544"/>
        <c:axId val="2143407664"/>
      </c:lineChart>
      <c:catAx>
        <c:axId val="21434225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43407664"/>
        <c:crosses val="autoZero"/>
        <c:auto val="1"/>
        <c:lblAlgn val="ctr"/>
        <c:lblOffset val="100"/>
        <c:noMultiLvlLbl val="0"/>
      </c:catAx>
      <c:valAx>
        <c:axId val="2143407664"/>
        <c:scaling>
          <c:orientation val="minMax"/>
          <c:max val="4400000000"/>
          <c:min val="3000000000"/>
        </c:scaling>
        <c:delete val="1"/>
        <c:axPos val="l"/>
        <c:numFmt formatCode="#,##0.00,,,&quot;B&quot;" sourceLinked="1"/>
        <c:majorTickMark val="out"/>
        <c:minorTickMark val="none"/>
        <c:tickLblPos val="nextTo"/>
        <c:crossAx val="2143422544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pPr>
            <a:r>
              <a:rPr lang="en-US" sz="2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venir Next LT Pro" panose="020B0504020202020204" pitchFamily="34" charset="0"/>
              </a:rPr>
              <a:t>Revenue Trend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accent5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6896848216749065E-3"/>
          <c:y val="0.17495837653565602"/>
          <c:w val="0.95070735127345807"/>
          <c:h val="0.73789999727484723"/>
        </c:manualLayout>
      </c:layout>
      <c:lineChart>
        <c:grouping val="standard"/>
        <c:varyColors val="0"/>
        <c:ser>
          <c:idx val="0"/>
          <c:order val="0"/>
          <c:tx>
            <c:strRef>
              <c:f>'Telecom data'!$B$1</c:f>
              <c:strCache>
                <c:ptCount val="1"/>
                <c:pt idx="0">
                  <c:v>Before_5G</c:v>
                </c:pt>
              </c:strCache>
            </c:strRef>
          </c:tx>
          <c:spPr>
            <a:ln w="38100" cap="rnd">
              <a:solidFill>
                <a:schemeClr val="bg1">
                  <a:alpha val="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>
                  <a:alpha val="0"/>
                </a:schemeClr>
              </a:solidFill>
              <a:ln w="9525">
                <a:noFill/>
                <a:round/>
              </a:ln>
              <a:effectLst/>
            </c:spPr>
          </c:marker>
          <c:cat>
            <c:strRef>
              <c:f>'Telecom data'!$A$2:$A$5</c:f>
              <c:strCache>
                <c:ptCount val="4"/>
                <c:pt idx="0">
                  <c:v>Jan/Jun</c:v>
                </c:pt>
                <c:pt idx="1">
                  <c:v>Feb/Jul</c:v>
                </c:pt>
                <c:pt idx="2">
                  <c:v>Mar/Aug</c:v>
                </c:pt>
                <c:pt idx="3">
                  <c:v>Apr/Sep</c:v>
                </c:pt>
              </c:strCache>
            </c:strRef>
          </c:cat>
          <c:val>
            <c:numRef>
              <c:f>'Telecom data'!$B$2:$B$5</c:f>
              <c:numCache>
                <c:formatCode>#,##0.00,,,"B"</c:formatCode>
                <c:ptCount val="4"/>
                <c:pt idx="0">
                  <c:v>3543700000</c:v>
                </c:pt>
                <c:pt idx="1">
                  <c:v>4256900000</c:v>
                </c:pt>
                <c:pt idx="2">
                  <c:v>4104500000</c:v>
                </c:pt>
                <c:pt idx="3">
                  <c:v>4071900000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91-4404-8346-9F01B240C569}"/>
            </c:ext>
          </c:extLst>
        </c:ser>
        <c:ser>
          <c:idx val="1"/>
          <c:order val="1"/>
          <c:tx>
            <c:strRef>
              <c:f>'Telecom data'!$C$1</c:f>
              <c:strCache>
                <c:ptCount val="1"/>
                <c:pt idx="0">
                  <c:v>After_5G</c:v>
                </c:pt>
              </c:strCache>
            </c:strRef>
          </c:tx>
          <c:spPr>
            <a:ln w="38100" cap="rnd">
              <a:solidFill>
                <a:schemeClr val="bg1">
                  <a:alpha val="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>
                  <a:alpha val="0"/>
                </a:schemeClr>
              </a:solidFill>
              <a:ln w="9525">
                <a:noFill/>
                <a:round/>
              </a:ln>
              <a:effectLst/>
            </c:spPr>
          </c:marker>
          <c:cat>
            <c:strRef>
              <c:f>'Telecom data'!$A$2:$A$5</c:f>
              <c:strCache>
                <c:ptCount val="4"/>
                <c:pt idx="0">
                  <c:v>Jan/Jun</c:v>
                </c:pt>
                <c:pt idx="1">
                  <c:v>Feb/Jul</c:v>
                </c:pt>
                <c:pt idx="2">
                  <c:v>Mar/Aug</c:v>
                </c:pt>
                <c:pt idx="3">
                  <c:v>Apr/Sep</c:v>
                </c:pt>
              </c:strCache>
            </c:strRef>
          </c:cat>
          <c:val>
            <c:numRef>
              <c:f>'Telecom data'!$C$2:$C$5</c:f>
              <c:numCache>
                <c:formatCode>#,##0.00,,,"B"</c:formatCode>
                <c:ptCount val="4"/>
                <c:pt idx="0">
                  <c:v>3575600000</c:v>
                </c:pt>
                <c:pt idx="1">
                  <c:v>4127600000</c:v>
                </c:pt>
                <c:pt idx="2">
                  <c:v>4190800000</c:v>
                </c:pt>
                <c:pt idx="3">
                  <c:v>4002600000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91-4404-8346-9F01B240C5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3422544"/>
        <c:axId val="2143407664"/>
      </c:lineChart>
      <c:catAx>
        <c:axId val="21434225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rgbClr val="CCCCCC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3407664"/>
        <c:crosses val="autoZero"/>
        <c:auto val="1"/>
        <c:lblAlgn val="ctr"/>
        <c:lblOffset val="100"/>
        <c:noMultiLvlLbl val="0"/>
      </c:catAx>
      <c:valAx>
        <c:axId val="2143407664"/>
        <c:scaling>
          <c:orientation val="minMax"/>
          <c:max val="4400000000"/>
          <c:min val="3000000000"/>
        </c:scaling>
        <c:delete val="1"/>
        <c:axPos val="l"/>
        <c:numFmt formatCode="#,##0.00,,,&quot;B&quot;" sourceLinked="1"/>
        <c:majorTickMark val="none"/>
        <c:minorTickMark val="none"/>
        <c:tickLblPos val="nextTo"/>
        <c:crossAx val="2143422544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accent5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venir Next LT Pro" panose="020B0504020202020204" pitchFamily="34" charset="0"/>
              </a:rPr>
              <a:t>Market</a:t>
            </a:r>
            <a:r>
              <a:rPr lang="en-US" b="1" baseline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venir Next LT Pro" panose="020B0504020202020204" pitchFamily="34" charset="0"/>
              </a:rPr>
              <a:t> Share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Avenir Next LT Pro" panose="020B05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'Telecom data market share'!$C$1</c:f>
              <c:strCache>
                <c:ptCount val="1"/>
                <c:pt idx="0">
                  <c:v>WaveCon_Ms</c:v>
                </c:pt>
              </c:strCache>
            </c:strRef>
          </c:tx>
          <c:spPr>
            <a:ln w="28575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'Telecom data market share'!$B$2:$B$5</c:f>
              <c:strCache>
                <c:ptCount val="4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</c:strCache>
            </c:strRef>
          </c:cat>
          <c:val>
            <c:numRef>
              <c:f>'Telecom data market share'!$C$2:$C$5</c:f>
              <c:numCache>
                <c:formatCode>0.00%</c:formatCode>
                <c:ptCount val="4"/>
                <c:pt idx="0">
                  <c:v>0.1976</c:v>
                </c:pt>
                <c:pt idx="1">
                  <c:v>0.2079</c:v>
                </c:pt>
                <c:pt idx="2">
                  <c:v>0.2097</c:v>
                </c:pt>
                <c:pt idx="3">
                  <c:v>0.1943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04-41C5-A58E-A86ACD6F6A20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27107039"/>
        <c:axId val="827112799"/>
      </c:lineChart>
      <c:catAx>
        <c:axId val="8271070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27112799"/>
        <c:crosses val="autoZero"/>
        <c:auto val="1"/>
        <c:lblAlgn val="ctr"/>
        <c:lblOffset val="100"/>
        <c:noMultiLvlLbl val="0"/>
      </c:catAx>
      <c:valAx>
        <c:axId val="827112799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827107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000000000000001E-2"/>
          <c:y val="7.407407407407407E-2"/>
          <c:w val="0.93888888888888888"/>
          <c:h val="0.84204505686789155"/>
        </c:manualLayout>
      </c:layout>
      <c:lineChart>
        <c:grouping val="standard"/>
        <c:varyColors val="0"/>
        <c:ser>
          <c:idx val="0"/>
          <c:order val="0"/>
          <c:tx>
            <c:strRef>
              <c:f>'Telecom data market share'!$C$8</c:f>
              <c:strCache>
                <c:ptCount val="1"/>
                <c:pt idx="0">
                  <c:v>WaveCon_Ms</c:v>
                </c:pt>
              </c:strCache>
            </c:strRef>
          </c:tx>
          <c:spPr>
            <a:ln w="28575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8000">
                    <a:schemeClr val="accent5">
                      <a:lumMod val="40000"/>
                      <a:lumOff val="60000"/>
                    </a:schemeClr>
                  </a:gs>
                  <a:gs pos="55000">
                    <a:schemeClr val="accent5">
                      <a:lumMod val="75000"/>
                    </a:schemeClr>
                  </a:gs>
                  <a:gs pos="95000">
                    <a:schemeClr val="accent5">
                      <a:lumMod val="5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'Telecom data market share'!$B$9:$B$12</c:f>
              <c:strCache>
                <c:ptCount val="4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</c:strCache>
            </c:strRef>
          </c:cat>
          <c:val>
            <c:numRef>
              <c:f>'Telecom data market share'!$C$9:$C$12</c:f>
              <c:numCache>
                <c:formatCode>0.00%</c:formatCode>
                <c:ptCount val="4"/>
                <c:pt idx="0">
                  <c:v>0.187</c:v>
                </c:pt>
                <c:pt idx="1">
                  <c:v>0.1915</c:v>
                </c:pt>
                <c:pt idx="2">
                  <c:v>0.19839999999999999</c:v>
                </c:pt>
                <c:pt idx="3">
                  <c:v>0.1784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4A-468F-8650-14D58AF25B5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27099359"/>
        <c:axId val="827099839"/>
      </c:lineChart>
      <c:catAx>
        <c:axId val="82709935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27099839"/>
        <c:crosses val="autoZero"/>
        <c:auto val="1"/>
        <c:lblAlgn val="ctr"/>
        <c:lblOffset val="100"/>
        <c:noMultiLvlLbl val="0"/>
      </c:catAx>
      <c:valAx>
        <c:axId val="827099839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8270993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814212589885683E-2"/>
          <c:y val="7.4958557811852469E-2"/>
          <c:w val="0.95070735127345807"/>
          <c:h val="0.73789999727484723"/>
        </c:manualLayout>
      </c:layout>
      <c:lineChart>
        <c:grouping val="standard"/>
        <c:varyColors val="0"/>
        <c:ser>
          <c:idx val="0"/>
          <c:order val="0"/>
          <c:tx>
            <c:strRef>
              <c:f>'Telecom data'!$B$1</c:f>
              <c:strCache>
                <c:ptCount val="1"/>
                <c:pt idx="0">
                  <c:v>Before_5G</c:v>
                </c:pt>
              </c:strCache>
            </c:strRef>
          </c:tx>
          <c:spPr>
            <a:ln w="38100" cap="rnd">
              <a:solidFill>
                <a:schemeClr val="bg1">
                  <a:alpha val="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>
                  <a:alpha val="0"/>
                </a:schemeClr>
              </a:solidFill>
              <a:ln w="9525">
                <a:noFill/>
                <a:round/>
              </a:ln>
              <a:effectLst/>
            </c:spPr>
          </c:marker>
          <c:cat>
            <c:strRef>
              <c:f>'Telecom data'!$A$2:$A$5</c:f>
              <c:strCache>
                <c:ptCount val="4"/>
                <c:pt idx="0">
                  <c:v>Jan/Jun</c:v>
                </c:pt>
                <c:pt idx="1">
                  <c:v>Feb/Jul</c:v>
                </c:pt>
                <c:pt idx="2">
                  <c:v>Mar/Aug</c:v>
                </c:pt>
                <c:pt idx="3">
                  <c:v>Apr/Sep</c:v>
                </c:pt>
              </c:strCache>
            </c:strRef>
          </c:cat>
          <c:val>
            <c:numRef>
              <c:f>'Telecom data'!$B$2:$B$5</c:f>
              <c:numCache>
                <c:formatCode>#,##0.00,,,"B"</c:formatCode>
                <c:ptCount val="4"/>
                <c:pt idx="0">
                  <c:v>3543700000</c:v>
                </c:pt>
                <c:pt idx="1">
                  <c:v>4256900000</c:v>
                </c:pt>
                <c:pt idx="2">
                  <c:v>4104500000</c:v>
                </c:pt>
                <c:pt idx="3">
                  <c:v>4071900000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81-4A4E-8B24-F64F5AB8932E}"/>
            </c:ext>
          </c:extLst>
        </c:ser>
        <c:ser>
          <c:idx val="1"/>
          <c:order val="1"/>
          <c:tx>
            <c:strRef>
              <c:f>'Telecom data'!$C$1</c:f>
              <c:strCache>
                <c:ptCount val="1"/>
                <c:pt idx="0">
                  <c:v>After_5G</c:v>
                </c:pt>
              </c:strCache>
            </c:strRef>
          </c:tx>
          <c:spPr>
            <a:ln w="38100" cap="rnd">
              <a:solidFill>
                <a:schemeClr val="bg1">
                  <a:alpha val="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>
                  <a:alpha val="0"/>
                </a:schemeClr>
              </a:solidFill>
              <a:ln w="9525">
                <a:noFill/>
                <a:round/>
              </a:ln>
              <a:effectLst/>
            </c:spPr>
          </c:marker>
          <c:cat>
            <c:strRef>
              <c:f>'Telecom data'!$A$2:$A$5</c:f>
              <c:strCache>
                <c:ptCount val="4"/>
                <c:pt idx="0">
                  <c:v>Jan/Jun</c:v>
                </c:pt>
                <c:pt idx="1">
                  <c:v>Feb/Jul</c:v>
                </c:pt>
                <c:pt idx="2">
                  <c:v>Mar/Aug</c:v>
                </c:pt>
                <c:pt idx="3">
                  <c:v>Apr/Sep</c:v>
                </c:pt>
              </c:strCache>
            </c:strRef>
          </c:cat>
          <c:val>
            <c:numRef>
              <c:f>'Telecom data'!$C$2:$C$5</c:f>
              <c:numCache>
                <c:formatCode>#,##0.00,,,"B"</c:formatCode>
                <c:ptCount val="4"/>
                <c:pt idx="0">
                  <c:v>3575600000</c:v>
                </c:pt>
                <c:pt idx="1">
                  <c:v>4127600000</c:v>
                </c:pt>
                <c:pt idx="2">
                  <c:v>4190800000</c:v>
                </c:pt>
                <c:pt idx="3">
                  <c:v>4002600000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D81-4A4E-8B24-F64F5AB893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3422544"/>
        <c:axId val="2143407664"/>
      </c:lineChart>
      <c:catAx>
        <c:axId val="21434225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rgbClr val="CCCCCC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3407664"/>
        <c:crosses val="autoZero"/>
        <c:auto val="1"/>
        <c:lblAlgn val="ctr"/>
        <c:lblOffset val="100"/>
        <c:noMultiLvlLbl val="0"/>
      </c:catAx>
      <c:valAx>
        <c:axId val="2143407664"/>
        <c:scaling>
          <c:orientation val="minMax"/>
          <c:max val="4400000000"/>
          <c:min val="3000000000"/>
        </c:scaling>
        <c:delete val="1"/>
        <c:axPos val="l"/>
        <c:numFmt formatCode="#,##0.00,,,&quot;B&quot;" sourceLinked="1"/>
        <c:majorTickMark val="none"/>
        <c:minorTickMark val="none"/>
        <c:tickLblPos val="nextTo"/>
        <c:crossAx val="2143422544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accent5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C3CAA-84D6-41C9-877C-C58D46F173C7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691F8-6411-4E95-9965-77DE1422E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20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8037-BA9C-40B4-BE9A-8B08A8DB1841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C5712-BC4C-4390-BAFB-4B059EAD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8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8037-BA9C-40B4-BE9A-8B08A8DB1841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C5712-BC4C-4390-BAFB-4B059EAD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4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8037-BA9C-40B4-BE9A-8B08A8DB1841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C5712-BC4C-4390-BAFB-4B059EAD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49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8037-BA9C-40B4-BE9A-8B08A8DB1841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C5712-BC4C-4390-BAFB-4B059EAD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16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8037-BA9C-40B4-BE9A-8B08A8DB1841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C5712-BC4C-4390-BAFB-4B059EAD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4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8037-BA9C-40B4-BE9A-8B08A8DB1841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C5712-BC4C-4390-BAFB-4B059EAD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34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8037-BA9C-40B4-BE9A-8B08A8DB1841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C5712-BC4C-4390-BAFB-4B059EAD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33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8037-BA9C-40B4-BE9A-8B08A8DB1841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C5712-BC4C-4390-BAFB-4B059EAD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0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8037-BA9C-40B4-BE9A-8B08A8DB1841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C5712-BC4C-4390-BAFB-4B059EAD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999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8037-BA9C-40B4-BE9A-8B08A8DB1841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C5712-BC4C-4390-BAFB-4B059EAD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62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8037-BA9C-40B4-BE9A-8B08A8DB1841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C5712-BC4C-4390-BAFB-4B059EAD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28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6C38037-BA9C-40B4-BE9A-8B08A8DB1841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09C5712-BC4C-4390-BAFB-4B059EAD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305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chart" Target="../charts/chart4.xml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chart" Target="../charts/chart5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69186" y="230093"/>
            <a:ext cx="1279619" cy="377688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00D6">
                    <a:alpha val="100000"/>
                  </a:srgbClr>
                </a:gs>
                <a:gs pos="100000">
                  <a:srgbClr val="E000F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1200" dirty="0">
                <a:latin typeface="Avenir Next LT Pro" panose="020B05040202020202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>
                <a:latin typeface="Avenir Next LT Pro" panose="020B0504020202020204" pitchFamily="3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366345" y="685800"/>
            <a:ext cx="9459311" cy="5486400"/>
          </a:xfrm>
          <a:custGeom>
            <a:avLst/>
            <a:gdLst/>
            <a:ahLst/>
            <a:cxnLst/>
            <a:rect l="l" t="t" r="r" b="b"/>
            <a:pathLst>
              <a:path w="14188966" h="8229600">
                <a:moveTo>
                  <a:pt x="0" y="0"/>
                </a:moveTo>
                <a:lnTo>
                  <a:pt x="14188966" y="0"/>
                </a:lnTo>
                <a:lnTo>
                  <a:pt x="141889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>
              <a:latin typeface="Avenir Next LT Pro" panose="020B05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>
          <a:xfrm rot="5400000">
            <a:off x="3456370" y="1199318"/>
            <a:ext cx="5239745" cy="5239745"/>
          </a:xfrm>
          <a:custGeom>
            <a:avLst/>
            <a:gdLst/>
            <a:ahLst/>
            <a:cxnLst/>
            <a:rect l="l" t="t" r="r" b="b"/>
            <a:pathLst>
              <a:path w="7859617" h="7859617">
                <a:moveTo>
                  <a:pt x="0" y="0"/>
                </a:moveTo>
                <a:lnTo>
                  <a:pt x="7859617" y="0"/>
                </a:lnTo>
                <a:lnTo>
                  <a:pt x="7859617" y="7859617"/>
                </a:lnTo>
                <a:lnTo>
                  <a:pt x="0" y="7859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>
              <a:latin typeface="Avenir Next LT Pro" panose="020B0504020202020204" pitchFamily="34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5346062" y="4445450"/>
            <a:ext cx="1460360" cy="487453"/>
            <a:chOff x="0" y="0"/>
            <a:chExt cx="576932" cy="192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932" cy="192574"/>
            </a:xfrm>
            <a:custGeom>
              <a:avLst/>
              <a:gdLst/>
              <a:ahLst/>
              <a:cxnLst/>
              <a:rect l="l" t="t" r="r" b="b"/>
              <a:pathLst>
                <a:path w="576932" h="192574">
                  <a:moveTo>
                    <a:pt x="74219" y="0"/>
                  </a:moveTo>
                  <a:lnTo>
                    <a:pt x="502713" y="0"/>
                  </a:lnTo>
                  <a:cubicBezTo>
                    <a:pt x="543703" y="0"/>
                    <a:pt x="576932" y="33229"/>
                    <a:pt x="576932" y="74219"/>
                  </a:cubicBezTo>
                  <a:lnTo>
                    <a:pt x="576932" y="118355"/>
                  </a:lnTo>
                  <a:cubicBezTo>
                    <a:pt x="576932" y="159345"/>
                    <a:pt x="543703" y="192574"/>
                    <a:pt x="502713" y="192574"/>
                  </a:cubicBezTo>
                  <a:lnTo>
                    <a:pt x="74219" y="192574"/>
                  </a:lnTo>
                  <a:cubicBezTo>
                    <a:pt x="33229" y="192574"/>
                    <a:pt x="0" y="159345"/>
                    <a:pt x="0" y="118355"/>
                  </a:cubicBezTo>
                  <a:lnTo>
                    <a:pt x="0" y="74219"/>
                  </a:lnTo>
                  <a:cubicBezTo>
                    <a:pt x="0" y="33229"/>
                    <a:pt x="33229" y="0"/>
                    <a:pt x="742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00D6">
                    <a:alpha val="100000"/>
                  </a:srgbClr>
                </a:gs>
                <a:gs pos="100000">
                  <a:srgbClr val="E000F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1200">
                <a:latin typeface="Avenir Next LT Pro" panose="020B0504020202020204" pitchFamily="34" charset="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76932" cy="24972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59"/>
                </a:lnSpc>
              </a:pPr>
              <a:r>
                <a:rPr lang="en-US" sz="1399" b="1" spc="3">
                  <a:solidFill>
                    <a:srgbClr val="FFFFFF"/>
                  </a:solidFill>
                  <a:latin typeface="Avenir Next LT Pro" panose="020B0504020202020204" pitchFamily="34" charset="0"/>
                  <a:ea typeface="Poppins Bold"/>
                  <a:cs typeface="Poppins Bold"/>
                  <a:sym typeface="Poppins Bold"/>
                </a:rPr>
                <a:t>Next Slide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974098" y="5695384"/>
            <a:ext cx="617301" cy="612898"/>
            <a:chOff x="0" y="0"/>
            <a:chExt cx="289003" cy="28694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>
                <a:latin typeface="Avenir Next LT Pro" panose="020B0504020202020204" pitchFamily="34" charset="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>
                <a:latin typeface="Avenir Next LT Pro" panose="020B0504020202020204" pitchFamily="34" charset="0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-5400000">
            <a:off x="11185468" y="5859873"/>
            <a:ext cx="210101" cy="283919"/>
          </a:xfrm>
          <a:custGeom>
            <a:avLst/>
            <a:gdLst/>
            <a:ahLst/>
            <a:cxnLst/>
            <a:rect l="l" t="t" r="r" b="b"/>
            <a:pathLst>
              <a:path w="315151" h="425879">
                <a:moveTo>
                  <a:pt x="0" y="0"/>
                </a:moveTo>
                <a:lnTo>
                  <a:pt x="315151" y="0"/>
                </a:lnTo>
                <a:lnTo>
                  <a:pt x="315151" y="425879"/>
                </a:lnTo>
                <a:lnTo>
                  <a:pt x="0" y="4258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>
              <a:latin typeface="Avenir Next LT Pro" panose="020B0504020202020204" pitchFamily="34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935232" y="275214"/>
            <a:ext cx="947527" cy="22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6"/>
              </a:lnSpc>
              <a:spcBef>
                <a:spcPct val="0"/>
              </a:spcBef>
            </a:pPr>
            <a:r>
              <a:rPr lang="en-US" sz="1333" b="1" spc="2" dirty="0">
                <a:solidFill>
                  <a:srgbClr val="FFFFFF"/>
                </a:solidFill>
                <a:latin typeface="Avenir Next LT Pro" panose="020B0504020202020204" pitchFamily="34" charset="0"/>
                <a:ea typeface="Poppins Bold"/>
                <a:cs typeface="Poppins Bold"/>
                <a:sym typeface="Poppins Bold"/>
              </a:rPr>
              <a:t>Page 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256556" y="2253262"/>
            <a:ext cx="5678889" cy="44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4"/>
              </a:lnSpc>
              <a:spcBef>
                <a:spcPct val="0"/>
              </a:spcBef>
            </a:pPr>
            <a:r>
              <a:rPr lang="en-US" sz="2800" b="1" dirty="0">
                <a:latin typeface="Avenir Next LT Pro" panose="020B0504020202020204" pitchFamily="34" charset="0"/>
              </a:rPr>
              <a:t>Impact Analysis of 5G Launch On </a:t>
            </a:r>
            <a:endParaRPr lang="en-US" sz="2567" spc="5" dirty="0">
              <a:latin typeface="Avenir Next LT Pro" panose="020B0504020202020204" pitchFamily="34" charset="0"/>
              <a:ea typeface="Poppins"/>
              <a:cs typeface="Poppins"/>
              <a:sym typeface="Poppins"/>
            </a:endParaRP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693239A4-2452-CEEA-5F2E-F9AC98DB0293}"/>
              </a:ext>
            </a:extLst>
          </p:cNvPr>
          <p:cNvSpPr txBox="1"/>
          <p:nvPr/>
        </p:nvSpPr>
        <p:spPr>
          <a:xfrm>
            <a:off x="809519" y="1987041"/>
            <a:ext cx="11115085" cy="2273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902"/>
              </a:lnSpc>
              <a:spcBef>
                <a:spcPct val="0"/>
              </a:spcBef>
            </a:pPr>
            <a:r>
              <a:rPr lang="en-US" sz="10000" b="1" spc="28" dirty="0">
                <a:solidFill>
                  <a:srgbClr val="FFFFFF"/>
                </a:solidFill>
                <a:latin typeface="Avenir Next LT Pro" panose="020B0504020202020204" pitchFamily="34" charset="0"/>
                <a:ea typeface="Poppins Bold"/>
                <a:cs typeface="Poppins Bold"/>
                <a:sym typeface="Poppins Bold"/>
              </a:rPr>
              <a:t>Telecom Industry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200000">
            <a:off x="4105893" y="-1872942"/>
            <a:ext cx="2028670" cy="9466795"/>
          </a:xfrm>
          <a:custGeom>
            <a:avLst/>
            <a:gdLst/>
            <a:ahLst/>
            <a:cxnLst/>
            <a:rect l="l" t="t" r="r" b="b"/>
            <a:pathLst>
              <a:path w="1517287" h="6519591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 flipV="1">
            <a:off x="10329477" y="1701595"/>
            <a:ext cx="1011525" cy="4346394"/>
          </a:xfrm>
          <a:custGeom>
            <a:avLst/>
            <a:gdLst/>
            <a:ahLst/>
            <a:cxnLst/>
            <a:rect l="l" t="t" r="r" b="b"/>
            <a:pathLst>
              <a:path w="1517287" h="6519591">
                <a:moveTo>
                  <a:pt x="0" y="6519592"/>
                </a:moveTo>
                <a:lnTo>
                  <a:pt x="1517286" y="6519592"/>
                </a:lnTo>
                <a:lnTo>
                  <a:pt x="1517286" y="0"/>
                </a:lnTo>
                <a:lnTo>
                  <a:pt x="0" y="0"/>
                </a:lnTo>
                <a:lnTo>
                  <a:pt x="0" y="65195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Freeform 4"/>
          <p:cNvSpPr/>
          <p:nvPr/>
        </p:nvSpPr>
        <p:spPr>
          <a:xfrm rot="16200000">
            <a:off x="4123921" y="504388"/>
            <a:ext cx="2083121" cy="9557300"/>
          </a:xfrm>
          <a:custGeom>
            <a:avLst/>
            <a:gdLst/>
            <a:ahLst/>
            <a:cxnLst/>
            <a:rect l="l" t="t" r="r" b="b"/>
            <a:pathLst>
              <a:path w="1517287" h="6519591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21FF0E8D-3FDA-7D8A-F510-E73A51BDB3FD}"/>
              </a:ext>
            </a:extLst>
          </p:cNvPr>
          <p:cNvSpPr txBox="1"/>
          <p:nvPr/>
        </p:nvSpPr>
        <p:spPr>
          <a:xfrm>
            <a:off x="618641" y="448855"/>
            <a:ext cx="5813859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20"/>
              </a:lnSpc>
            </a:pPr>
            <a:r>
              <a:rPr lang="en-US" sz="5000" b="1" dirty="0">
                <a:solidFill>
                  <a:srgbClr val="E9B0F4"/>
                </a:solidFill>
                <a:latin typeface="Avenir Next LT Pro" panose="020B0504020202020204" pitchFamily="34" charset="0"/>
              </a:rPr>
              <a:t>Final Takeaways</a:t>
            </a:r>
            <a:endParaRPr lang="en-US" sz="5000" b="1" dirty="0">
              <a:solidFill>
                <a:srgbClr val="E9B0F4"/>
              </a:solidFill>
              <a:latin typeface="Avenir Next LT Pro" panose="020B0504020202020204" pitchFamily="34" charset="0"/>
              <a:sym typeface="Garet Bold"/>
            </a:endParaRPr>
          </a:p>
        </p:txBody>
      </p:sp>
      <p:sp>
        <p:nvSpPr>
          <p:cNvPr id="8" name="AutoShape 19">
            <a:extLst>
              <a:ext uri="{FF2B5EF4-FFF2-40B4-BE49-F238E27FC236}">
                <a16:creationId xmlns:a16="http://schemas.microsoft.com/office/drawing/2014/main" id="{5FA177A3-96D3-4324-4EAC-9E81D346AAB2}"/>
              </a:ext>
            </a:extLst>
          </p:cNvPr>
          <p:cNvSpPr/>
          <p:nvPr/>
        </p:nvSpPr>
        <p:spPr>
          <a:xfrm>
            <a:off x="618641" y="1236304"/>
            <a:ext cx="5130822" cy="0"/>
          </a:xfrm>
          <a:prstGeom prst="line">
            <a:avLst/>
          </a:prstGeom>
          <a:ln w="142875" cap="rnd">
            <a:gradFill>
              <a:gsLst>
                <a:gs pos="0">
                  <a:srgbClr val="BA93C2">
                    <a:alpha val="0"/>
                  </a:srgbClr>
                </a:gs>
                <a:gs pos="50000">
                  <a:srgbClr val="BA93C2">
                    <a:alpha val="100000"/>
                  </a:srgbClr>
                </a:gs>
                <a:gs pos="100000">
                  <a:srgbClr val="BA93C2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A243DC6-3359-1DDC-5D38-97150D710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437" y="1733850"/>
            <a:ext cx="6833126" cy="208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The 5G Launch: Mixed Impact</a:t>
            </a: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1600" dirty="0">
                <a:latin typeface="Avenir Next LT Pro" panose="020B0504020202020204" pitchFamily="34" charset="0"/>
              </a:rPr>
              <a:t>Revenue stability masks deeper threats</a:t>
            </a:r>
            <a:r>
              <a:rPr lang="en-US" altLang="en-US" sz="1600" b="1" dirty="0">
                <a:latin typeface="Avenir Next LT Pro" panose="020B0504020202020204" pitchFamily="34" charset="0"/>
              </a:rPr>
              <a:t>: user loss (-7M TAU) &amp; market share erosion (-5.8%)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venir Next LT Pro" panose="020B0504020202020204" pitchFamily="34" charset="0"/>
            </a:endParaRP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1600" dirty="0">
                <a:latin typeface="Avenir Next LT Pro" panose="020B0504020202020204" pitchFamily="34" charset="0"/>
              </a:rPr>
              <a:t>Revive mid-tier plans, target dormant users in tier 1 cities like Ahmedabad/Chennai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E4F0722-54A9-BDC3-B222-D26065A7D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6758" y="4165788"/>
            <a:ext cx="7406272" cy="2086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Avenir Next LT Pro" panose="020B0504020202020204" pitchFamily="34" charset="0"/>
              </a:rPr>
              <a:t>KPI Patterns &amp; Behavior</a:t>
            </a: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1600" dirty="0"/>
              <a:t>% changes alone can mislead — </a:t>
            </a:r>
            <a:r>
              <a:rPr lang="en-US" sz="1600" b="1" dirty="0"/>
              <a:t>context from absolute values is crucial</a:t>
            </a: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1600" dirty="0"/>
              <a:t>High churn in some cities (like Lucknow) is exaggerated by </a:t>
            </a:r>
            <a:r>
              <a:rPr lang="en-US" sz="1600" b="1" dirty="0"/>
              <a:t>small base effect</a:t>
            </a: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1600" b="1" dirty="0"/>
              <a:t>Dormant users</a:t>
            </a:r>
            <a:r>
              <a:rPr lang="en-US" sz="1600" dirty="0"/>
              <a:t>, </a:t>
            </a:r>
            <a:r>
              <a:rPr lang="en-US" sz="1600" b="1" dirty="0"/>
              <a:t>silent switchers</a:t>
            </a:r>
            <a:r>
              <a:rPr lang="en-US" sz="1600" dirty="0"/>
              <a:t>, and </a:t>
            </a:r>
            <a:r>
              <a:rPr lang="en-US" sz="1600" b="1" dirty="0"/>
              <a:t>non-subscribed inactivity</a:t>
            </a:r>
            <a:r>
              <a:rPr lang="en-US" sz="1600" dirty="0"/>
              <a:t> are gaps in current visuals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venir Next LT Pro" panose="020B0504020202020204" pitchFamily="34" charset="0"/>
            </a:endParaRPr>
          </a:p>
        </p:txBody>
      </p:sp>
      <p:pic>
        <p:nvPicPr>
          <p:cNvPr id="14" name="Picture 13" descr="A planet earth with text above it&#10;&#10;AI-generated content may be incorrect.">
            <a:extLst>
              <a:ext uri="{FF2B5EF4-FFF2-40B4-BE49-F238E27FC236}">
                <a16:creationId xmlns:a16="http://schemas.microsoft.com/office/drawing/2014/main" id="{2C898193-4670-1798-14E5-393CA45DEE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87" y="1918515"/>
            <a:ext cx="2037265" cy="1883881"/>
          </a:xfrm>
          <a:prstGeom prst="flowChartConnector">
            <a:avLst/>
          </a:prstGeom>
        </p:spPr>
      </p:pic>
      <p:pic>
        <p:nvPicPr>
          <p:cNvPr id="22" name="Picture 21" descr="A couple of towers with lights&#10;&#10;AI-generated content may be incorrect.">
            <a:extLst>
              <a:ext uri="{FF2B5EF4-FFF2-40B4-BE49-F238E27FC236}">
                <a16:creationId xmlns:a16="http://schemas.microsoft.com/office/drawing/2014/main" id="{4CD211AF-AA5E-83C0-6204-1DD7BC71E0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>
          <a:xfrm>
            <a:off x="477335" y="4317678"/>
            <a:ext cx="2049965" cy="1934963"/>
          </a:xfrm>
          <a:prstGeom prst="flowChartConnector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892E0B19-0CA5-7DE1-871A-0F8496BC3734}"/>
              </a:ext>
            </a:extLst>
          </p:cNvPr>
          <p:cNvGrpSpPr/>
          <p:nvPr/>
        </p:nvGrpSpPr>
        <p:grpSpPr>
          <a:xfrm>
            <a:off x="10436902" y="291783"/>
            <a:ext cx="1566413" cy="646331"/>
            <a:chOff x="10320787" y="422412"/>
            <a:chExt cx="1279619" cy="646331"/>
          </a:xfrm>
        </p:grpSpPr>
        <p:grpSp>
          <p:nvGrpSpPr>
            <p:cNvPr id="37" name="Group 2">
              <a:extLst>
                <a:ext uri="{FF2B5EF4-FFF2-40B4-BE49-F238E27FC236}">
                  <a16:creationId xmlns:a16="http://schemas.microsoft.com/office/drawing/2014/main" id="{1B8EFA94-DCD6-9290-A0E2-6D91F30F7551}"/>
                </a:ext>
              </a:extLst>
            </p:cNvPr>
            <p:cNvGrpSpPr/>
            <p:nvPr/>
          </p:nvGrpSpPr>
          <p:grpSpPr>
            <a:xfrm>
              <a:off x="10320787" y="422412"/>
              <a:ext cx="1279619" cy="377688"/>
              <a:chOff x="0" y="0"/>
              <a:chExt cx="505529" cy="149210"/>
            </a:xfrm>
          </p:grpSpPr>
          <p:sp>
            <p:nvSpPr>
              <p:cNvPr id="39" name="Freeform 3">
                <a:extLst>
                  <a:ext uri="{FF2B5EF4-FFF2-40B4-BE49-F238E27FC236}">
                    <a16:creationId xmlns:a16="http://schemas.microsoft.com/office/drawing/2014/main" id="{7064864F-5880-A7F6-B7EB-1A1733FF6180}"/>
                  </a:ext>
                </a:extLst>
              </p:cNvPr>
              <p:cNvSpPr/>
              <p:nvPr/>
            </p:nvSpPr>
            <p:spPr>
              <a:xfrm>
                <a:off x="0" y="0"/>
                <a:ext cx="505529" cy="149210"/>
              </a:xfrm>
              <a:custGeom>
                <a:avLst/>
                <a:gdLst/>
                <a:ahLst/>
                <a:cxnLst/>
                <a:rect l="l" t="t" r="r" b="b"/>
                <a:pathLst>
                  <a:path w="505529" h="149210">
                    <a:moveTo>
                      <a:pt x="56468" y="0"/>
                    </a:moveTo>
                    <a:lnTo>
                      <a:pt x="449060" y="0"/>
                    </a:lnTo>
                    <a:cubicBezTo>
                      <a:pt x="464037" y="0"/>
                      <a:pt x="478400" y="5949"/>
                      <a:pt x="488990" y="16539"/>
                    </a:cubicBezTo>
                    <a:cubicBezTo>
                      <a:pt x="499579" y="27129"/>
                      <a:pt x="505529" y="41492"/>
                      <a:pt x="505529" y="56468"/>
                    </a:cubicBezTo>
                    <a:lnTo>
                      <a:pt x="505529" y="92742"/>
                    </a:lnTo>
                    <a:cubicBezTo>
                      <a:pt x="505529" y="107718"/>
                      <a:pt x="499579" y="122081"/>
                      <a:pt x="488990" y="132671"/>
                    </a:cubicBezTo>
                    <a:cubicBezTo>
                      <a:pt x="478400" y="143261"/>
                      <a:pt x="464037" y="149210"/>
                      <a:pt x="449060" y="149210"/>
                    </a:cubicBezTo>
                    <a:lnTo>
                      <a:pt x="56468" y="149210"/>
                    </a:lnTo>
                    <a:cubicBezTo>
                      <a:pt x="41492" y="149210"/>
                      <a:pt x="27129" y="143261"/>
                      <a:pt x="16539" y="132671"/>
                    </a:cubicBezTo>
                    <a:cubicBezTo>
                      <a:pt x="5949" y="122081"/>
                      <a:pt x="0" y="107718"/>
                      <a:pt x="0" y="92742"/>
                    </a:cubicBezTo>
                    <a:lnTo>
                      <a:pt x="0" y="56468"/>
                    </a:lnTo>
                    <a:cubicBezTo>
                      <a:pt x="0" y="41492"/>
                      <a:pt x="5949" y="27129"/>
                      <a:pt x="16539" y="16539"/>
                    </a:cubicBezTo>
                    <a:cubicBezTo>
                      <a:pt x="27129" y="5949"/>
                      <a:pt x="41492" y="0"/>
                      <a:pt x="5646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00D6">
                      <a:alpha val="100000"/>
                    </a:srgbClr>
                  </a:gs>
                  <a:gs pos="100000">
                    <a:srgbClr val="E000F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 sz="1200" dirty="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40" name="TextBox 4">
                <a:extLst>
                  <a:ext uri="{FF2B5EF4-FFF2-40B4-BE49-F238E27FC236}">
                    <a16:creationId xmlns:a16="http://schemas.microsoft.com/office/drawing/2014/main" id="{030864C4-6B1E-EFE2-D4D7-CBB71D5EB73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505529" cy="20636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>
                  <a:latin typeface="Avenir Next LT Pro" panose="020B0504020202020204" pitchFamily="34" charset="0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401562-F948-9D73-02F7-0CF26F25CE56}"/>
                </a:ext>
              </a:extLst>
            </p:cNvPr>
            <p:cNvSpPr txBox="1"/>
            <p:nvPr/>
          </p:nvSpPr>
          <p:spPr>
            <a:xfrm>
              <a:off x="10536145" y="422412"/>
              <a:ext cx="1061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Avenir Next LT Pro" panose="020B0504020202020204" pitchFamily="34" charset="0"/>
                </a:rPr>
                <a:t>Page 10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76DC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76DC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20D9-035B-E2E8-CD83-57F25E409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2CF2396-701C-C535-DDCE-15BA462AD3DD}"/>
              </a:ext>
            </a:extLst>
          </p:cNvPr>
          <p:cNvGrpSpPr/>
          <p:nvPr/>
        </p:nvGrpSpPr>
        <p:grpSpPr>
          <a:xfrm>
            <a:off x="10769186" y="230093"/>
            <a:ext cx="1279619" cy="377688"/>
            <a:chOff x="0" y="0"/>
            <a:chExt cx="505529" cy="1492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92236F3-36CC-3FEA-AE7E-03ED285ED131}"/>
                </a:ext>
              </a:extLst>
            </p:cNvPr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00D6">
                    <a:alpha val="100000"/>
                  </a:srgbClr>
                </a:gs>
                <a:gs pos="100000">
                  <a:srgbClr val="E000F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1200" dirty="0">
                <a:latin typeface="Avenir Next LT Pro" panose="020B0504020202020204" pitchFamily="34" charset="0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8215EEB-234B-8460-B40A-6CDD4B8D3C9C}"/>
                </a:ext>
              </a:extLst>
            </p:cNvPr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>
                <a:latin typeface="Avenir Next LT Pro" panose="020B0504020202020204" pitchFamily="34" charset="0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D731093-3EB6-2174-2686-7C9623301FF6}"/>
              </a:ext>
            </a:extLst>
          </p:cNvPr>
          <p:cNvSpPr/>
          <p:nvPr/>
        </p:nvSpPr>
        <p:spPr>
          <a:xfrm>
            <a:off x="-1008366" y="-3372916"/>
            <a:ext cx="9459311" cy="5486400"/>
          </a:xfrm>
          <a:custGeom>
            <a:avLst/>
            <a:gdLst/>
            <a:ahLst/>
            <a:cxnLst/>
            <a:rect l="l" t="t" r="r" b="b"/>
            <a:pathLst>
              <a:path w="14188966" h="8229600">
                <a:moveTo>
                  <a:pt x="0" y="0"/>
                </a:moveTo>
                <a:lnTo>
                  <a:pt x="14188966" y="0"/>
                </a:lnTo>
                <a:lnTo>
                  <a:pt x="141889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>
              <a:latin typeface="Avenir Next LT Pro" panose="020B0504020202020204" pitchFamily="34" charset="0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CED6355-A900-6783-4CB6-26A32A283502}"/>
              </a:ext>
            </a:extLst>
          </p:cNvPr>
          <p:cNvSpPr/>
          <p:nvPr/>
        </p:nvSpPr>
        <p:spPr>
          <a:xfrm rot="5400000">
            <a:off x="3456370" y="1199318"/>
            <a:ext cx="5239745" cy="5239745"/>
          </a:xfrm>
          <a:custGeom>
            <a:avLst/>
            <a:gdLst/>
            <a:ahLst/>
            <a:cxnLst/>
            <a:rect l="l" t="t" r="r" b="b"/>
            <a:pathLst>
              <a:path w="7859617" h="7859617">
                <a:moveTo>
                  <a:pt x="0" y="0"/>
                </a:moveTo>
                <a:lnTo>
                  <a:pt x="7859617" y="0"/>
                </a:lnTo>
                <a:lnTo>
                  <a:pt x="7859617" y="7859617"/>
                </a:lnTo>
                <a:lnTo>
                  <a:pt x="0" y="7859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>
              <a:latin typeface="Avenir Next LT Pro" panose="020B0504020202020204" pitchFamily="34" charset="0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60A6100B-1949-3190-CD27-D0E7AD730CE3}"/>
              </a:ext>
            </a:extLst>
          </p:cNvPr>
          <p:cNvSpPr/>
          <p:nvPr/>
        </p:nvSpPr>
        <p:spPr>
          <a:xfrm rot="-5400000">
            <a:off x="11185468" y="5859873"/>
            <a:ext cx="210101" cy="283919"/>
          </a:xfrm>
          <a:custGeom>
            <a:avLst/>
            <a:gdLst/>
            <a:ahLst/>
            <a:cxnLst/>
            <a:rect l="l" t="t" r="r" b="b"/>
            <a:pathLst>
              <a:path w="315151" h="425879">
                <a:moveTo>
                  <a:pt x="0" y="0"/>
                </a:moveTo>
                <a:lnTo>
                  <a:pt x="315151" y="0"/>
                </a:lnTo>
                <a:lnTo>
                  <a:pt x="315151" y="425879"/>
                </a:lnTo>
                <a:lnTo>
                  <a:pt x="0" y="4258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>
              <a:latin typeface="Avenir Next LT Pro" panose="020B0504020202020204" pitchFamily="34" charset="0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3399657-054B-8A81-2AAE-9C7AF8C77C9D}"/>
              </a:ext>
            </a:extLst>
          </p:cNvPr>
          <p:cNvSpPr txBox="1"/>
          <p:nvPr/>
        </p:nvSpPr>
        <p:spPr>
          <a:xfrm>
            <a:off x="10935232" y="275214"/>
            <a:ext cx="947527" cy="22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6"/>
              </a:lnSpc>
              <a:spcBef>
                <a:spcPct val="0"/>
              </a:spcBef>
            </a:pPr>
            <a:r>
              <a:rPr lang="en-US" sz="1333" b="1" spc="2" dirty="0">
                <a:solidFill>
                  <a:srgbClr val="FFFFFF"/>
                </a:solidFill>
                <a:latin typeface="Avenir Next LT Pro" panose="020B0504020202020204" pitchFamily="34" charset="0"/>
                <a:ea typeface="Poppins Bold"/>
                <a:cs typeface="Poppins Bold"/>
                <a:sym typeface="Poppins Bold"/>
              </a:rPr>
              <a:t>Page 01</a:t>
            </a:r>
          </a:p>
        </p:txBody>
      </p:sp>
      <p:pic>
        <p:nvPicPr>
          <p:cNvPr id="15" name="Picture 14" descr="A close-up of a tower&#10;&#10;AI-generated content may be incorrect.">
            <a:extLst>
              <a:ext uri="{FF2B5EF4-FFF2-40B4-BE49-F238E27FC236}">
                <a16:creationId xmlns:a16="http://schemas.microsoft.com/office/drawing/2014/main" id="{403317B5-F8AB-27BF-DB15-CC0BF311D9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85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83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1">
            <a:extLst>
              <a:ext uri="{FF2B5EF4-FFF2-40B4-BE49-F238E27FC236}">
                <a16:creationId xmlns:a16="http://schemas.microsoft.com/office/drawing/2014/main" id="{1E88AE51-2380-FA39-C96F-FD510893A035}"/>
              </a:ext>
            </a:extLst>
          </p:cNvPr>
          <p:cNvSpPr txBox="1"/>
          <p:nvPr/>
        </p:nvSpPr>
        <p:spPr>
          <a:xfrm>
            <a:off x="1425082" y="0"/>
            <a:ext cx="5250973" cy="89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5000" b="1" dirty="0">
                <a:solidFill>
                  <a:srgbClr val="E9B0F4"/>
                </a:solidFill>
                <a:latin typeface="Avenir Next LT Pro" panose="020B0504020202020204" pitchFamily="34" charset="0"/>
                <a:ea typeface="Garet Bold"/>
                <a:cs typeface="Garet Bold"/>
                <a:sym typeface="Garet Bold"/>
              </a:rPr>
              <a:t>Objectives Of</a:t>
            </a:r>
          </a:p>
        </p:txBody>
      </p:sp>
      <p:sp>
        <p:nvSpPr>
          <p:cNvPr id="14" name="TextBox 32">
            <a:extLst>
              <a:ext uri="{FF2B5EF4-FFF2-40B4-BE49-F238E27FC236}">
                <a16:creationId xmlns:a16="http://schemas.microsoft.com/office/drawing/2014/main" id="{711D137B-4C2F-EC43-84C7-86500EA53966}"/>
              </a:ext>
            </a:extLst>
          </p:cNvPr>
          <p:cNvSpPr txBox="1"/>
          <p:nvPr/>
        </p:nvSpPr>
        <p:spPr>
          <a:xfrm>
            <a:off x="5944840" y="-48013"/>
            <a:ext cx="3929870" cy="886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4000" b="1" dirty="0">
                <a:solidFill>
                  <a:srgbClr val="FFFFFF"/>
                </a:solidFill>
                <a:latin typeface="Avenir Next LT Pro" panose="020B0504020202020204" pitchFamily="34" charset="0"/>
                <a:ea typeface="Garet Bold"/>
                <a:cs typeface="Garet Bold"/>
                <a:sym typeface="Garet Bold"/>
              </a:rPr>
              <a:t>This Analysis</a:t>
            </a:r>
          </a:p>
        </p:txBody>
      </p:sp>
      <p:sp>
        <p:nvSpPr>
          <p:cNvPr id="15" name="AutoShape 22">
            <a:extLst>
              <a:ext uri="{FF2B5EF4-FFF2-40B4-BE49-F238E27FC236}">
                <a16:creationId xmlns:a16="http://schemas.microsoft.com/office/drawing/2014/main" id="{CFFDEF4D-FDF0-7E2A-05CC-3C4D751EA6C5}"/>
              </a:ext>
            </a:extLst>
          </p:cNvPr>
          <p:cNvSpPr/>
          <p:nvPr/>
        </p:nvSpPr>
        <p:spPr>
          <a:xfrm>
            <a:off x="1893977" y="939600"/>
            <a:ext cx="7696233" cy="0"/>
          </a:xfrm>
          <a:prstGeom prst="line">
            <a:avLst/>
          </a:prstGeom>
          <a:ln w="142875" cap="rnd">
            <a:gradFill>
              <a:gsLst>
                <a:gs pos="0">
                  <a:srgbClr val="BA93C2">
                    <a:alpha val="0"/>
                  </a:srgbClr>
                </a:gs>
                <a:gs pos="50000">
                  <a:srgbClr val="BA93C2">
                    <a:alpha val="100000"/>
                  </a:srgbClr>
                </a:gs>
                <a:gs pos="100000">
                  <a:srgbClr val="BA93C2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C4690B0-14ED-A8A9-6FB8-AA91776ADCE3}"/>
              </a:ext>
            </a:extLst>
          </p:cNvPr>
          <p:cNvGrpSpPr/>
          <p:nvPr/>
        </p:nvGrpSpPr>
        <p:grpSpPr>
          <a:xfrm>
            <a:off x="10556003" y="406865"/>
            <a:ext cx="1279619" cy="377688"/>
            <a:chOff x="10320787" y="422412"/>
            <a:chExt cx="1279619" cy="377688"/>
          </a:xfrm>
        </p:grpSpPr>
        <p:grpSp>
          <p:nvGrpSpPr>
            <p:cNvPr id="35" name="Group 2">
              <a:extLst>
                <a:ext uri="{FF2B5EF4-FFF2-40B4-BE49-F238E27FC236}">
                  <a16:creationId xmlns:a16="http://schemas.microsoft.com/office/drawing/2014/main" id="{3BA34B02-2FF7-5A8C-63AA-A1F029C3732D}"/>
                </a:ext>
              </a:extLst>
            </p:cNvPr>
            <p:cNvGrpSpPr/>
            <p:nvPr/>
          </p:nvGrpSpPr>
          <p:grpSpPr>
            <a:xfrm>
              <a:off x="10320787" y="422412"/>
              <a:ext cx="1279619" cy="377688"/>
              <a:chOff x="0" y="0"/>
              <a:chExt cx="505529" cy="149210"/>
            </a:xfrm>
          </p:grpSpPr>
          <p:sp>
            <p:nvSpPr>
              <p:cNvPr id="36" name="Freeform 3">
                <a:extLst>
                  <a:ext uri="{FF2B5EF4-FFF2-40B4-BE49-F238E27FC236}">
                    <a16:creationId xmlns:a16="http://schemas.microsoft.com/office/drawing/2014/main" id="{23D186E2-F79F-333D-0540-FF4FA813A0B0}"/>
                  </a:ext>
                </a:extLst>
              </p:cNvPr>
              <p:cNvSpPr/>
              <p:nvPr/>
            </p:nvSpPr>
            <p:spPr>
              <a:xfrm>
                <a:off x="0" y="0"/>
                <a:ext cx="505529" cy="149210"/>
              </a:xfrm>
              <a:custGeom>
                <a:avLst/>
                <a:gdLst/>
                <a:ahLst/>
                <a:cxnLst/>
                <a:rect l="l" t="t" r="r" b="b"/>
                <a:pathLst>
                  <a:path w="505529" h="149210">
                    <a:moveTo>
                      <a:pt x="56468" y="0"/>
                    </a:moveTo>
                    <a:lnTo>
                      <a:pt x="449060" y="0"/>
                    </a:lnTo>
                    <a:cubicBezTo>
                      <a:pt x="464037" y="0"/>
                      <a:pt x="478400" y="5949"/>
                      <a:pt x="488990" y="16539"/>
                    </a:cubicBezTo>
                    <a:cubicBezTo>
                      <a:pt x="499579" y="27129"/>
                      <a:pt x="505529" y="41492"/>
                      <a:pt x="505529" y="56468"/>
                    </a:cubicBezTo>
                    <a:lnTo>
                      <a:pt x="505529" y="92742"/>
                    </a:lnTo>
                    <a:cubicBezTo>
                      <a:pt x="505529" y="107718"/>
                      <a:pt x="499579" y="122081"/>
                      <a:pt x="488990" y="132671"/>
                    </a:cubicBezTo>
                    <a:cubicBezTo>
                      <a:pt x="478400" y="143261"/>
                      <a:pt x="464037" y="149210"/>
                      <a:pt x="449060" y="149210"/>
                    </a:cubicBezTo>
                    <a:lnTo>
                      <a:pt x="56468" y="149210"/>
                    </a:lnTo>
                    <a:cubicBezTo>
                      <a:pt x="41492" y="149210"/>
                      <a:pt x="27129" y="143261"/>
                      <a:pt x="16539" y="132671"/>
                    </a:cubicBezTo>
                    <a:cubicBezTo>
                      <a:pt x="5949" y="122081"/>
                      <a:pt x="0" y="107718"/>
                      <a:pt x="0" y="92742"/>
                    </a:cubicBezTo>
                    <a:lnTo>
                      <a:pt x="0" y="56468"/>
                    </a:lnTo>
                    <a:cubicBezTo>
                      <a:pt x="0" y="41492"/>
                      <a:pt x="5949" y="27129"/>
                      <a:pt x="16539" y="16539"/>
                    </a:cubicBezTo>
                    <a:cubicBezTo>
                      <a:pt x="27129" y="5949"/>
                      <a:pt x="41492" y="0"/>
                      <a:pt x="5646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00D6">
                      <a:alpha val="100000"/>
                    </a:srgbClr>
                  </a:gs>
                  <a:gs pos="100000">
                    <a:srgbClr val="E000F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 sz="1200" dirty="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37" name="TextBox 4">
                <a:extLst>
                  <a:ext uri="{FF2B5EF4-FFF2-40B4-BE49-F238E27FC236}">
                    <a16:creationId xmlns:a16="http://schemas.microsoft.com/office/drawing/2014/main" id="{BC9E75CA-CE03-725E-ED37-0DD86DCB173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505529" cy="20636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>
                  <a:latin typeface="Avenir Next LT Pro" panose="020B0504020202020204" pitchFamily="34" charset="0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BE3CD8-5629-F915-8F8F-446518EA2F1E}"/>
                </a:ext>
              </a:extLst>
            </p:cNvPr>
            <p:cNvSpPr txBox="1"/>
            <p:nvPr/>
          </p:nvSpPr>
          <p:spPr>
            <a:xfrm>
              <a:off x="10536145" y="422412"/>
              <a:ext cx="10619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Avenir Next LT Pro" panose="020B0504020202020204" pitchFamily="34" charset="0"/>
                </a:rPr>
                <a:t>Page 2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2F1EA90-9594-8572-4E40-B6079D78B4F3}"/>
              </a:ext>
            </a:extLst>
          </p:cNvPr>
          <p:cNvGrpSpPr/>
          <p:nvPr/>
        </p:nvGrpSpPr>
        <p:grpSpPr>
          <a:xfrm>
            <a:off x="273867" y="1327897"/>
            <a:ext cx="11130596" cy="4820958"/>
            <a:chOff x="273867" y="1327897"/>
            <a:chExt cx="11130596" cy="4820958"/>
          </a:xfrm>
        </p:grpSpPr>
        <p:grpSp>
          <p:nvGrpSpPr>
            <p:cNvPr id="3" name="Group 3"/>
            <p:cNvGrpSpPr/>
            <p:nvPr/>
          </p:nvGrpSpPr>
          <p:grpSpPr>
            <a:xfrm>
              <a:off x="7071755" y="1327897"/>
              <a:ext cx="3233568" cy="4575393"/>
              <a:chOff x="0" y="0"/>
              <a:chExt cx="1277459" cy="180756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77459" cy="1807563"/>
              </a:xfrm>
              <a:custGeom>
                <a:avLst/>
                <a:gdLst/>
                <a:ahLst/>
                <a:cxnLst/>
                <a:rect l="l" t="t" r="r" b="b"/>
                <a:pathLst>
                  <a:path w="1277459" h="1807563">
                    <a:moveTo>
                      <a:pt x="81404" y="0"/>
                    </a:moveTo>
                    <a:lnTo>
                      <a:pt x="1196055" y="0"/>
                    </a:lnTo>
                    <a:cubicBezTo>
                      <a:pt x="1217645" y="0"/>
                      <a:pt x="1238350" y="8576"/>
                      <a:pt x="1253616" y="23843"/>
                    </a:cubicBezTo>
                    <a:cubicBezTo>
                      <a:pt x="1268882" y="39109"/>
                      <a:pt x="1277459" y="59814"/>
                      <a:pt x="1277459" y="81404"/>
                    </a:cubicBezTo>
                    <a:lnTo>
                      <a:pt x="1277459" y="1726159"/>
                    </a:lnTo>
                    <a:cubicBezTo>
                      <a:pt x="1277459" y="1747748"/>
                      <a:pt x="1268882" y="1768454"/>
                      <a:pt x="1253616" y="1783720"/>
                    </a:cubicBezTo>
                    <a:cubicBezTo>
                      <a:pt x="1238350" y="1798986"/>
                      <a:pt x="1217645" y="1807563"/>
                      <a:pt x="1196055" y="1807563"/>
                    </a:cubicBezTo>
                    <a:lnTo>
                      <a:pt x="81404" y="1807563"/>
                    </a:lnTo>
                    <a:cubicBezTo>
                      <a:pt x="36446" y="1807563"/>
                      <a:pt x="0" y="1771117"/>
                      <a:pt x="0" y="1726159"/>
                    </a:cubicBezTo>
                    <a:lnTo>
                      <a:pt x="0" y="81404"/>
                    </a:lnTo>
                    <a:cubicBezTo>
                      <a:pt x="0" y="59814"/>
                      <a:pt x="8576" y="39109"/>
                      <a:pt x="23843" y="23843"/>
                    </a:cubicBezTo>
                    <a:cubicBezTo>
                      <a:pt x="39109" y="8576"/>
                      <a:pt x="59814" y="0"/>
                      <a:pt x="8140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56366">
                      <a:alpha val="100000"/>
                    </a:srgbClr>
                  </a:gs>
                  <a:gs pos="50000">
                    <a:srgbClr val="131416">
                      <a:alpha val="100000"/>
                    </a:srgbClr>
                  </a:gs>
                  <a:gs pos="100000">
                    <a:srgbClr val="131416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277459" cy="184566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CCF47C18-0857-B9F1-8425-40E2170641D7}"/>
                </a:ext>
              </a:extLst>
            </p:cNvPr>
            <p:cNvSpPr/>
            <p:nvPr/>
          </p:nvSpPr>
          <p:spPr>
            <a:xfrm>
              <a:off x="273867" y="1963102"/>
              <a:ext cx="6170475" cy="3711449"/>
            </a:xfrm>
            <a:prstGeom prst="flowChartAlternateProcess">
              <a:avLst/>
            </a:prstGeom>
            <a:gradFill rotWithShape="1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3CCE44-9A7B-6AEF-6F87-05ED0D9FF1D3}"/>
                </a:ext>
              </a:extLst>
            </p:cNvPr>
            <p:cNvSpPr txBox="1"/>
            <p:nvPr/>
          </p:nvSpPr>
          <p:spPr>
            <a:xfrm>
              <a:off x="430520" y="2290124"/>
              <a:ext cx="63911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>
                  <a:latin typeface="Avenir Next LT Pro" panose="020B0504020202020204" pitchFamily="34" charset="0"/>
                </a:rPr>
                <a:t>Evaluate the impact of the 5G launch on user and revenue trends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689C56-60F6-DDD5-F589-092796764282}"/>
                </a:ext>
              </a:extLst>
            </p:cNvPr>
            <p:cNvSpPr txBox="1"/>
            <p:nvPr/>
          </p:nvSpPr>
          <p:spPr>
            <a:xfrm>
              <a:off x="430520" y="3082306"/>
              <a:ext cx="551432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>
                  <a:latin typeface="Avenir Next LT Pro" panose="020B0504020202020204" pitchFamily="34" charset="0"/>
                </a:rPr>
                <a:t>Identify underperforming and top-performing plans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1F5EBD-FD77-AC33-BC1B-14E18E6435DB}"/>
                </a:ext>
              </a:extLst>
            </p:cNvPr>
            <p:cNvSpPr txBox="1"/>
            <p:nvPr/>
          </p:nvSpPr>
          <p:spPr>
            <a:xfrm>
              <a:off x="430520" y="3874488"/>
              <a:ext cx="6391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>
                  <a:latin typeface="Avenir Next LT Pro" panose="020B0504020202020204" pitchFamily="34" charset="0"/>
                </a:rPr>
                <a:t>Understand regional performance shifts (city-wise)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0540DA-C83F-E8E5-904F-CEB13270CE50}"/>
                </a:ext>
              </a:extLst>
            </p:cNvPr>
            <p:cNvSpPr txBox="1"/>
            <p:nvPr/>
          </p:nvSpPr>
          <p:spPr>
            <a:xfrm>
              <a:off x="430520" y="4389671"/>
              <a:ext cx="57670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>
                  <a:latin typeface="Avenir Next LT Pro" panose="020B0504020202020204" pitchFamily="34" charset="0"/>
                </a:rPr>
                <a:t>Analyze user churn behavior and ARPU movement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51B521-C4B9-FC46-4CA6-582A06F1B840}"/>
                </a:ext>
              </a:extLst>
            </p:cNvPr>
            <p:cNvSpPr txBox="1"/>
            <p:nvPr/>
          </p:nvSpPr>
          <p:spPr>
            <a:xfrm>
              <a:off x="430520" y="4904855"/>
              <a:ext cx="5514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>
                  <a:latin typeface="Avenir Next LT Pro" panose="020B0504020202020204" pitchFamily="34" charset="0"/>
                </a:rPr>
                <a:t>Provide actionable strategy recommendations</a:t>
              </a:r>
            </a:p>
          </p:txBody>
        </p:sp>
        <p:pic>
          <p:nvPicPr>
            <p:cNvPr id="42" name="Picture 41" descr="A phone with buildings in the background&#10;&#10;AI-generated content may be incorrect.">
              <a:extLst>
                <a:ext uri="{FF2B5EF4-FFF2-40B4-BE49-F238E27FC236}">
                  <a16:creationId xmlns:a16="http://schemas.microsoft.com/office/drawing/2014/main" id="{E233676C-E957-50A6-CD6C-7F157797B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5" r="3786"/>
            <a:stretch>
              <a:fillRect/>
            </a:stretch>
          </p:blipFill>
          <p:spPr>
            <a:xfrm>
              <a:off x="7533602" y="1600120"/>
              <a:ext cx="3870861" cy="454873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5E0C65-1BC5-42D6-5C21-348580093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0C9F4CED-36A1-025D-E980-F1A088EFA3BF}"/>
              </a:ext>
            </a:extLst>
          </p:cNvPr>
          <p:cNvSpPr txBox="1"/>
          <p:nvPr/>
        </p:nvSpPr>
        <p:spPr>
          <a:xfrm>
            <a:off x="120026" y="1334680"/>
            <a:ext cx="470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 LT Pro" panose="020B0504020202020204" pitchFamily="34" charset="0"/>
              </a:rPr>
              <a:t>Average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 LT Pro" panose="020B0504020202020204" pitchFamily="34" charset="0"/>
              </a:rPr>
              <a:t>Revenue Per User 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 LT Pro" panose="020B0504020202020204" pitchFamily="34" charset="0"/>
              </a:rPr>
              <a:t>(ARPU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 LT Pro" panose="020B0504020202020204" pitchFamily="34" charset="0"/>
              </a:rPr>
              <a:t>)</a:t>
            </a:r>
          </a:p>
        </p:txBody>
      </p:sp>
      <p:sp>
        <p:nvSpPr>
          <p:cNvPr id="26" name="TextBox 31">
            <a:extLst>
              <a:ext uri="{FF2B5EF4-FFF2-40B4-BE49-F238E27FC236}">
                <a16:creationId xmlns:a16="http://schemas.microsoft.com/office/drawing/2014/main" id="{951B9AE7-5B2C-929B-B46F-434324708871}"/>
              </a:ext>
            </a:extLst>
          </p:cNvPr>
          <p:cNvSpPr txBox="1"/>
          <p:nvPr/>
        </p:nvSpPr>
        <p:spPr>
          <a:xfrm>
            <a:off x="1777093" y="-38122"/>
            <a:ext cx="5250973" cy="896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5000" b="1" dirty="0">
                <a:solidFill>
                  <a:srgbClr val="E9B0F4"/>
                </a:solidFill>
                <a:latin typeface="Avenir Next LT Pro" panose="020B0504020202020204" pitchFamily="34" charset="0"/>
                <a:ea typeface="Garet Bold"/>
                <a:cs typeface="Garet Bold"/>
                <a:sym typeface="Garet Bold"/>
              </a:rPr>
              <a:t>KPI</a:t>
            </a:r>
            <a:r>
              <a:rPr lang="en-US" sz="5000" b="1" dirty="0">
                <a:solidFill>
                  <a:srgbClr val="E9B0F4"/>
                </a:solidFill>
                <a:latin typeface="Garet Bold"/>
                <a:ea typeface="Garet Bold"/>
                <a:cs typeface="Garet Bold"/>
                <a:sym typeface="Garet Bold"/>
              </a:rPr>
              <a:t> Performance</a:t>
            </a:r>
          </a:p>
        </p:txBody>
      </p:sp>
      <p:sp>
        <p:nvSpPr>
          <p:cNvPr id="27" name="TextBox 32">
            <a:extLst>
              <a:ext uri="{FF2B5EF4-FFF2-40B4-BE49-F238E27FC236}">
                <a16:creationId xmlns:a16="http://schemas.microsoft.com/office/drawing/2014/main" id="{0C1BFF48-7DDF-30D0-9A72-32D98A5896F0}"/>
              </a:ext>
            </a:extLst>
          </p:cNvPr>
          <p:cNvSpPr txBox="1"/>
          <p:nvPr/>
        </p:nvSpPr>
        <p:spPr>
          <a:xfrm>
            <a:off x="5773397" y="-68837"/>
            <a:ext cx="3929870" cy="886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40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Analysis</a:t>
            </a:r>
          </a:p>
        </p:txBody>
      </p:sp>
      <p:sp>
        <p:nvSpPr>
          <p:cNvPr id="28" name="AutoShape 22">
            <a:extLst>
              <a:ext uri="{FF2B5EF4-FFF2-40B4-BE49-F238E27FC236}">
                <a16:creationId xmlns:a16="http://schemas.microsoft.com/office/drawing/2014/main" id="{B77AD130-390A-A618-E28C-98C5E08531AD}"/>
              </a:ext>
            </a:extLst>
          </p:cNvPr>
          <p:cNvSpPr/>
          <p:nvPr/>
        </p:nvSpPr>
        <p:spPr>
          <a:xfrm>
            <a:off x="1777093" y="983370"/>
            <a:ext cx="7696233" cy="0"/>
          </a:xfrm>
          <a:prstGeom prst="line">
            <a:avLst/>
          </a:prstGeom>
          <a:ln w="142875" cap="rnd">
            <a:gradFill>
              <a:gsLst>
                <a:gs pos="0">
                  <a:srgbClr val="BA93C2">
                    <a:alpha val="0"/>
                  </a:srgbClr>
                </a:gs>
                <a:gs pos="50000">
                  <a:srgbClr val="BA93C2">
                    <a:alpha val="100000"/>
                  </a:srgbClr>
                </a:gs>
                <a:gs pos="100000">
                  <a:srgbClr val="BA93C2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9CD1B4E-9F12-6869-D533-EF744D7E058A}"/>
              </a:ext>
            </a:extLst>
          </p:cNvPr>
          <p:cNvGrpSpPr/>
          <p:nvPr/>
        </p:nvGrpSpPr>
        <p:grpSpPr>
          <a:xfrm>
            <a:off x="6308001" y="3458580"/>
            <a:ext cx="4985918" cy="1152924"/>
            <a:chOff x="6308001" y="3458580"/>
            <a:chExt cx="4985918" cy="1152924"/>
          </a:xfrm>
        </p:grpSpPr>
        <p:grpSp>
          <p:nvGrpSpPr>
            <p:cNvPr id="59" name="Group 3">
              <a:extLst>
                <a:ext uri="{FF2B5EF4-FFF2-40B4-BE49-F238E27FC236}">
                  <a16:creationId xmlns:a16="http://schemas.microsoft.com/office/drawing/2014/main" id="{B76FA533-1D1B-90E2-5B89-E56773B9ECB6}"/>
                </a:ext>
              </a:extLst>
            </p:cNvPr>
            <p:cNvGrpSpPr/>
            <p:nvPr/>
          </p:nvGrpSpPr>
          <p:grpSpPr>
            <a:xfrm>
              <a:off x="7809253" y="3616763"/>
              <a:ext cx="3484666" cy="886654"/>
              <a:chOff x="0" y="0"/>
              <a:chExt cx="890986" cy="1166956"/>
            </a:xfrm>
          </p:grpSpPr>
          <p:sp>
            <p:nvSpPr>
              <p:cNvPr id="60" name="Freeform 4">
                <a:extLst>
                  <a:ext uri="{FF2B5EF4-FFF2-40B4-BE49-F238E27FC236}">
                    <a16:creationId xmlns:a16="http://schemas.microsoft.com/office/drawing/2014/main" id="{F6A96015-A9FA-ABB1-3D78-706E579E88EA}"/>
                  </a:ext>
                </a:extLst>
              </p:cNvPr>
              <p:cNvSpPr/>
              <p:nvPr/>
            </p:nvSpPr>
            <p:spPr>
              <a:xfrm>
                <a:off x="0" y="0"/>
                <a:ext cx="890986" cy="1166956"/>
              </a:xfrm>
              <a:custGeom>
                <a:avLst/>
                <a:gdLst/>
                <a:ahLst/>
                <a:cxnLst/>
                <a:rect l="l" t="t" r="r" b="b"/>
                <a:pathLst>
                  <a:path w="890986" h="1166956">
                    <a:moveTo>
                      <a:pt x="46656" y="0"/>
                    </a:moveTo>
                    <a:lnTo>
                      <a:pt x="844330" y="0"/>
                    </a:lnTo>
                    <a:cubicBezTo>
                      <a:pt x="870097" y="0"/>
                      <a:pt x="890986" y="20889"/>
                      <a:pt x="890986" y="46656"/>
                    </a:cubicBezTo>
                    <a:lnTo>
                      <a:pt x="890986" y="1120300"/>
                    </a:lnTo>
                    <a:cubicBezTo>
                      <a:pt x="890986" y="1146067"/>
                      <a:pt x="870097" y="1166956"/>
                      <a:pt x="844330" y="1166956"/>
                    </a:cubicBezTo>
                    <a:lnTo>
                      <a:pt x="46656" y="1166956"/>
                    </a:lnTo>
                    <a:cubicBezTo>
                      <a:pt x="20889" y="1166956"/>
                      <a:pt x="0" y="1146067"/>
                      <a:pt x="0" y="1120300"/>
                    </a:cubicBezTo>
                    <a:lnTo>
                      <a:pt x="0" y="46656"/>
                    </a:lnTo>
                    <a:cubicBezTo>
                      <a:pt x="0" y="20889"/>
                      <a:pt x="20889" y="0"/>
                      <a:pt x="4665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31416">
                      <a:alpha val="100000"/>
                    </a:srgbClr>
                  </a:gs>
                  <a:gs pos="100000">
                    <a:srgbClr val="65636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TextBox 5">
                <a:extLst>
                  <a:ext uri="{FF2B5EF4-FFF2-40B4-BE49-F238E27FC236}">
                    <a16:creationId xmlns:a16="http://schemas.microsoft.com/office/drawing/2014/main" id="{622556BE-EBB1-0008-DBF1-9B07FD69F48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90986" cy="12050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C0F0F77D-7755-2E5D-4325-9A50D184DF20}"/>
                </a:ext>
              </a:extLst>
            </p:cNvPr>
            <p:cNvGrpSpPr/>
            <p:nvPr/>
          </p:nvGrpSpPr>
          <p:grpSpPr>
            <a:xfrm>
              <a:off x="6308001" y="3458580"/>
              <a:ext cx="1152924" cy="1152924"/>
              <a:chOff x="6308001" y="3458580"/>
              <a:chExt cx="1152924" cy="1152924"/>
            </a:xfrm>
          </p:grpSpPr>
          <p:grpSp>
            <p:nvGrpSpPr>
              <p:cNvPr id="34" name="Group 5">
                <a:extLst>
                  <a:ext uri="{FF2B5EF4-FFF2-40B4-BE49-F238E27FC236}">
                    <a16:creationId xmlns:a16="http://schemas.microsoft.com/office/drawing/2014/main" id="{7987C8BC-A645-F734-C79C-6AE19B6707D7}"/>
                  </a:ext>
                </a:extLst>
              </p:cNvPr>
              <p:cNvGrpSpPr/>
              <p:nvPr/>
            </p:nvGrpSpPr>
            <p:grpSpPr>
              <a:xfrm>
                <a:off x="6308001" y="3458580"/>
                <a:ext cx="1152924" cy="1152924"/>
                <a:chOff x="0" y="0"/>
                <a:chExt cx="812800" cy="812800"/>
              </a:xfrm>
            </p:grpSpPr>
            <p:sp>
              <p:nvSpPr>
                <p:cNvPr id="35" name="Freeform 6">
                  <a:extLst>
                    <a:ext uri="{FF2B5EF4-FFF2-40B4-BE49-F238E27FC236}">
                      <a16:creationId xmlns:a16="http://schemas.microsoft.com/office/drawing/2014/main" id="{A47CD72C-373A-E682-894E-08F1F8CA921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131416">
                        <a:alpha val="100000"/>
                      </a:srgbClr>
                    </a:gs>
                    <a:gs pos="100000">
                      <a:srgbClr val="656366">
                        <a:alpha val="100000"/>
                      </a:srgbClr>
                    </a:gs>
                  </a:gsLst>
                  <a:lin ang="0"/>
                </a:gra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6" name="TextBox 7">
                  <a:extLst>
                    <a:ext uri="{FF2B5EF4-FFF2-40B4-BE49-F238E27FC236}">
                      <a16:creationId xmlns:a16="http://schemas.microsoft.com/office/drawing/2014/main" id="{D67AED5D-A49C-AD67-79AC-F229847C22C5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55" name="TextBox 17">
                <a:extLst>
                  <a:ext uri="{FF2B5EF4-FFF2-40B4-BE49-F238E27FC236}">
                    <a16:creationId xmlns:a16="http://schemas.microsoft.com/office/drawing/2014/main" id="{80836D3D-B86B-1B7F-6303-E8B00A13614C}"/>
                  </a:ext>
                </a:extLst>
              </p:cNvPr>
              <p:cNvSpPr txBox="1"/>
              <p:nvPr/>
            </p:nvSpPr>
            <p:spPr>
              <a:xfrm>
                <a:off x="6515232" y="3827597"/>
                <a:ext cx="738462" cy="60325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400"/>
                  </a:lnSpc>
                </a:pPr>
                <a:r>
                  <a:rPr lang="en-US" sz="5000" b="1" spc="-315" dirty="0">
                    <a:solidFill>
                      <a:srgbClr val="FFFFFF"/>
                    </a:solidFill>
                    <a:latin typeface="Avenir Next LT Pro" panose="020B0504020202020204" pitchFamily="34" charset="0"/>
                    <a:ea typeface="Arial Unicode Bold"/>
                    <a:cs typeface="Arial Unicode Bold"/>
                    <a:sym typeface="Arial Unicode Bold"/>
                  </a:rPr>
                  <a:t>2</a:t>
                </a: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27DFE28-0215-0995-474E-402020777C78}"/>
                </a:ext>
              </a:extLst>
            </p:cNvPr>
            <p:cNvSpPr txBox="1"/>
            <p:nvPr/>
          </p:nvSpPr>
          <p:spPr>
            <a:xfrm>
              <a:off x="8345332" y="3819008"/>
              <a:ext cx="282969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i="1" dirty="0">
                  <a:latin typeface="Avenir Next LT Pro" panose="020B0504020202020204" pitchFamily="34" charset="0"/>
                </a:rPr>
                <a:t>TAU        by 8.28% </a:t>
              </a:r>
              <a:endParaRPr lang="en-US" sz="2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73" name="Arrow: Down 72">
              <a:extLst>
                <a:ext uri="{FF2B5EF4-FFF2-40B4-BE49-F238E27FC236}">
                  <a16:creationId xmlns:a16="http://schemas.microsoft.com/office/drawing/2014/main" id="{C80623CE-98EA-E8F7-E065-3BDB573D5113}"/>
                </a:ext>
              </a:extLst>
            </p:cNvPr>
            <p:cNvSpPr/>
            <p:nvPr/>
          </p:nvSpPr>
          <p:spPr>
            <a:xfrm>
              <a:off x="9045575" y="3766206"/>
              <a:ext cx="317500" cy="483627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6F67F2D-59C8-B41B-5686-4CB4B4415FA2}"/>
              </a:ext>
            </a:extLst>
          </p:cNvPr>
          <p:cNvGrpSpPr/>
          <p:nvPr/>
        </p:nvGrpSpPr>
        <p:grpSpPr>
          <a:xfrm>
            <a:off x="6308001" y="1472281"/>
            <a:ext cx="4867023" cy="1152924"/>
            <a:chOff x="6308001" y="1472281"/>
            <a:chExt cx="4867023" cy="1152924"/>
          </a:xfrm>
        </p:grpSpPr>
        <p:grpSp>
          <p:nvGrpSpPr>
            <p:cNvPr id="65" name="Group 2">
              <a:extLst>
                <a:ext uri="{FF2B5EF4-FFF2-40B4-BE49-F238E27FC236}">
                  <a16:creationId xmlns:a16="http://schemas.microsoft.com/office/drawing/2014/main" id="{210B07BA-92E8-FE19-5F36-B7A187629924}"/>
                </a:ext>
              </a:extLst>
            </p:cNvPr>
            <p:cNvGrpSpPr/>
            <p:nvPr/>
          </p:nvGrpSpPr>
          <p:grpSpPr>
            <a:xfrm flipH="1">
              <a:off x="7690358" y="1718261"/>
              <a:ext cx="3484666" cy="778754"/>
              <a:chOff x="0" y="0"/>
              <a:chExt cx="812800" cy="812800"/>
            </a:xfrm>
          </p:grpSpPr>
          <p:sp>
            <p:nvSpPr>
              <p:cNvPr id="66" name="Freeform 3">
                <a:extLst>
                  <a:ext uri="{FF2B5EF4-FFF2-40B4-BE49-F238E27FC236}">
                    <a16:creationId xmlns:a16="http://schemas.microsoft.com/office/drawing/2014/main" id="{FC4080B4-9636-7E49-7419-8AA6C065E1A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prstGeom prst="roundRect">
                <a:avLst/>
              </a:prstGeom>
              <a:gradFill rotWithShape="1"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TextBox 4">
                <a:extLst>
                  <a:ext uri="{FF2B5EF4-FFF2-40B4-BE49-F238E27FC236}">
                    <a16:creationId xmlns:a16="http://schemas.microsoft.com/office/drawing/2014/main" id="{75B191DD-D004-245A-9741-CB97E58558BF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ound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8B93CA0-AEC4-F370-FB2D-BAA7781B71FF}"/>
                </a:ext>
              </a:extLst>
            </p:cNvPr>
            <p:cNvGrpSpPr/>
            <p:nvPr/>
          </p:nvGrpSpPr>
          <p:grpSpPr>
            <a:xfrm>
              <a:off x="6308001" y="1472281"/>
              <a:ext cx="1152924" cy="1152924"/>
              <a:chOff x="6308001" y="1472281"/>
              <a:chExt cx="1152924" cy="1152924"/>
            </a:xfrm>
          </p:grpSpPr>
          <p:grpSp>
            <p:nvGrpSpPr>
              <p:cNvPr id="31" name="Group 2">
                <a:extLst>
                  <a:ext uri="{FF2B5EF4-FFF2-40B4-BE49-F238E27FC236}">
                    <a16:creationId xmlns:a16="http://schemas.microsoft.com/office/drawing/2014/main" id="{EF5C6F8C-A7F2-C694-B710-52688EEAABE1}"/>
                  </a:ext>
                </a:extLst>
              </p:cNvPr>
              <p:cNvGrpSpPr/>
              <p:nvPr/>
            </p:nvGrpSpPr>
            <p:grpSpPr>
              <a:xfrm>
                <a:off x="6308001" y="1472281"/>
                <a:ext cx="1152924" cy="1152924"/>
                <a:chOff x="0" y="0"/>
                <a:chExt cx="812800" cy="812800"/>
              </a:xfrm>
            </p:grpSpPr>
            <p:sp>
              <p:nvSpPr>
                <p:cNvPr id="32" name="Freeform 3">
                  <a:extLst>
                    <a:ext uri="{FF2B5EF4-FFF2-40B4-BE49-F238E27FC236}">
                      <a16:creationId xmlns:a16="http://schemas.microsoft.com/office/drawing/2014/main" id="{869D0B6B-5811-A551-FD8D-6CCBDC32F93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ED47E6">
                        <a:alpha val="100000"/>
                      </a:srgbClr>
                    </a:gs>
                    <a:gs pos="50000">
                      <a:srgbClr val="FD5EA5">
                        <a:alpha val="100000"/>
                      </a:srgbClr>
                    </a:gs>
                    <a:gs pos="100000">
                      <a:srgbClr val="FFAED2">
                        <a:alpha val="100000"/>
                      </a:srgbClr>
                    </a:gs>
                  </a:gsLst>
                  <a:lin ang="0"/>
                </a:gra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TextBox 4">
                  <a:extLst>
                    <a:ext uri="{FF2B5EF4-FFF2-40B4-BE49-F238E27FC236}">
                      <a16:creationId xmlns:a16="http://schemas.microsoft.com/office/drawing/2014/main" id="{1B57A2E1-BB94-F42D-7471-46FDBB744F44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54" name="TextBox 15">
                <a:extLst>
                  <a:ext uri="{FF2B5EF4-FFF2-40B4-BE49-F238E27FC236}">
                    <a16:creationId xmlns:a16="http://schemas.microsoft.com/office/drawing/2014/main" id="{E613252A-4AD2-4606-EF7C-3AF5FFDC04A2}"/>
                  </a:ext>
                </a:extLst>
              </p:cNvPr>
              <p:cNvSpPr txBox="1"/>
              <p:nvPr/>
            </p:nvSpPr>
            <p:spPr>
              <a:xfrm>
                <a:off x="6500718" y="1859741"/>
                <a:ext cx="738462" cy="60325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400"/>
                  </a:lnSpc>
                </a:pPr>
                <a:r>
                  <a:rPr lang="en-US" sz="5000" b="1" spc="-315" dirty="0">
                    <a:solidFill>
                      <a:srgbClr val="000000"/>
                    </a:solidFill>
                    <a:latin typeface="Avenir Next LT Pro" panose="020B0504020202020204" pitchFamily="34" charset="0"/>
                    <a:ea typeface="Arial Unicode Bold"/>
                    <a:cs typeface="Arial Unicode Bold"/>
                    <a:sym typeface="Arial Unicode Bold"/>
                  </a:rPr>
                  <a:t>1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2A6C512-931D-1092-E9EA-09F5DC3A67B3}"/>
                </a:ext>
              </a:extLst>
            </p:cNvPr>
            <p:cNvSpPr txBox="1"/>
            <p:nvPr/>
          </p:nvSpPr>
          <p:spPr>
            <a:xfrm>
              <a:off x="8136740" y="1903283"/>
              <a:ext cx="282969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i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ARPU</a:t>
              </a:r>
              <a:r>
                <a:rPr lang="en-US" sz="2000" b="1" i="1" dirty="0">
                  <a:solidFill>
                    <a:schemeClr val="accent2"/>
                  </a:solidFill>
                  <a:latin typeface="Avenir Next LT Pro" panose="020B0504020202020204" pitchFamily="34" charset="0"/>
                </a:rPr>
                <a:t>        </a:t>
              </a:r>
              <a:r>
                <a:rPr lang="en-US" sz="2000" b="1" i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by 11% </a:t>
              </a:r>
              <a:endPara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74" name="Arrow: Down 73">
              <a:extLst>
                <a:ext uri="{FF2B5EF4-FFF2-40B4-BE49-F238E27FC236}">
                  <a16:creationId xmlns:a16="http://schemas.microsoft.com/office/drawing/2014/main" id="{90AC7FB2-D1BC-87BE-0074-B99AB483AC4D}"/>
                </a:ext>
              </a:extLst>
            </p:cNvPr>
            <p:cNvSpPr/>
            <p:nvPr/>
          </p:nvSpPr>
          <p:spPr>
            <a:xfrm flipV="1">
              <a:off x="9045575" y="1830863"/>
              <a:ext cx="317500" cy="455425"/>
            </a:xfrm>
            <a:prstGeom prst="down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5EA3DD6-8E9E-CF6B-BC15-A0BBDEB49270}"/>
              </a:ext>
            </a:extLst>
          </p:cNvPr>
          <p:cNvGrpSpPr/>
          <p:nvPr/>
        </p:nvGrpSpPr>
        <p:grpSpPr>
          <a:xfrm>
            <a:off x="6308001" y="5441408"/>
            <a:ext cx="4907658" cy="1152924"/>
            <a:chOff x="6308001" y="5441408"/>
            <a:chExt cx="4907658" cy="1152924"/>
          </a:xfrm>
        </p:grpSpPr>
        <p:grpSp>
          <p:nvGrpSpPr>
            <p:cNvPr id="62" name="Group 9">
              <a:extLst>
                <a:ext uri="{FF2B5EF4-FFF2-40B4-BE49-F238E27FC236}">
                  <a16:creationId xmlns:a16="http://schemas.microsoft.com/office/drawing/2014/main" id="{102BD025-12BC-7898-4EE4-294ED2F29D12}"/>
                </a:ext>
              </a:extLst>
            </p:cNvPr>
            <p:cNvGrpSpPr/>
            <p:nvPr/>
          </p:nvGrpSpPr>
          <p:grpSpPr>
            <a:xfrm>
              <a:off x="7730993" y="5574543"/>
              <a:ext cx="3484666" cy="886654"/>
              <a:chOff x="0" y="0"/>
              <a:chExt cx="890986" cy="1166956"/>
            </a:xfrm>
          </p:grpSpPr>
          <p:sp>
            <p:nvSpPr>
              <p:cNvPr id="63" name="Freeform 10">
                <a:extLst>
                  <a:ext uri="{FF2B5EF4-FFF2-40B4-BE49-F238E27FC236}">
                    <a16:creationId xmlns:a16="http://schemas.microsoft.com/office/drawing/2014/main" id="{EBD9AFF6-032C-2411-F830-7C73E2E8390E}"/>
                  </a:ext>
                </a:extLst>
              </p:cNvPr>
              <p:cNvSpPr/>
              <p:nvPr/>
            </p:nvSpPr>
            <p:spPr>
              <a:xfrm>
                <a:off x="0" y="0"/>
                <a:ext cx="890986" cy="1166956"/>
              </a:xfrm>
              <a:custGeom>
                <a:avLst/>
                <a:gdLst/>
                <a:ahLst/>
                <a:cxnLst/>
                <a:rect l="l" t="t" r="r" b="b"/>
                <a:pathLst>
                  <a:path w="890986" h="1166956">
                    <a:moveTo>
                      <a:pt x="46656" y="0"/>
                    </a:moveTo>
                    <a:lnTo>
                      <a:pt x="844330" y="0"/>
                    </a:lnTo>
                    <a:cubicBezTo>
                      <a:pt x="870097" y="0"/>
                      <a:pt x="890986" y="20889"/>
                      <a:pt x="890986" y="46656"/>
                    </a:cubicBezTo>
                    <a:lnTo>
                      <a:pt x="890986" y="1120300"/>
                    </a:lnTo>
                    <a:cubicBezTo>
                      <a:pt x="890986" y="1146067"/>
                      <a:pt x="870097" y="1166956"/>
                      <a:pt x="844330" y="1166956"/>
                    </a:cubicBezTo>
                    <a:lnTo>
                      <a:pt x="46656" y="1166956"/>
                    </a:lnTo>
                    <a:cubicBezTo>
                      <a:pt x="20889" y="1166956"/>
                      <a:pt x="0" y="1146067"/>
                      <a:pt x="0" y="1120300"/>
                    </a:cubicBezTo>
                    <a:lnTo>
                      <a:pt x="0" y="46656"/>
                    </a:lnTo>
                    <a:cubicBezTo>
                      <a:pt x="0" y="20889"/>
                      <a:pt x="20889" y="0"/>
                      <a:pt x="4665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31416">
                      <a:alpha val="100000"/>
                    </a:srgbClr>
                  </a:gs>
                  <a:gs pos="33333">
                    <a:srgbClr val="284247">
                      <a:alpha val="100000"/>
                    </a:srgbClr>
                  </a:gs>
                  <a:gs pos="66667">
                    <a:srgbClr val="19616D">
                      <a:alpha val="100000"/>
                    </a:srgbClr>
                  </a:gs>
                  <a:gs pos="100000">
                    <a:srgbClr val="3CC2D8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TextBox 11">
                <a:extLst>
                  <a:ext uri="{FF2B5EF4-FFF2-40B4-BE49-F238E27FC236}">
                    <a16:creationId xmlns:a16="http://schemas.microsoft.com/office/drawing/2014/main" id="{3F34E458-DFBC-DC2A-B0D0-4D8C5A0F425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90986" cy="12050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5A1F2C8-6B99-B519-CE12-51FDB866DCFB}"/>
                </a:ext>
              </a:extLst>
            </p:cNvPr>
            <p:cNvGrpSpPr/>
            <p:nvPr/>
          </p:nvGrpSpPr>
          <p:grpSpPr>
            <a:xfrm>
              <a:off x="6308001" y="5441408"/>
              <a:ext cx="1152924" cy="1152924"/>
              <a:chOff x="6308001" y="5441408"/>
              <a:chExt cx="1152924" cy="1152924"/>
            </a:xfrm>
          </p:grpSpPr>
          <p:grpSp>
            <p:nvGrpSpPr>
              <p:cNvPr id="37" name="Group 8">
                <a:extLst>
                  <a:ext uri="{FF2B5EF4-FFF2-40B4-BE49-F238E27FC236}">
                    <a16:creationId xmlns:a16="http://schemas.microsoft.com/office/drawing/2014/main" id="{5284B31F-8CD5-9320-EF36-B96C1CCBF83A}"/>
                  </a:ext>
                </a:extLst>
              </p:cNvPr>
              <p:cNvGrpSpPr/>
              <p:nvPr/>
            </p:nvGrpSpPr>
            <p:grpSpPr>
              <a:xfrm>
                <a:off x="6308001" y="5441408"/>
                <a:ext cx="1152924" cy="1152924"/>
                <a:chOff x="0" y="0"/>
                <a:chExt cx="812800" cy="812800"/>
              </a:xfrm>
            </p:grpSpPr>
            <p:sp>
              <p:nvSpPr>
                <p:cNvPr id="38" name="Freeform 9">
                  <a:extLst>
                    <a:ext uri="{FF2B5EF4-FFF2-40B4-BE49-F238E27FC236}">
                      <a16:creationId xmlns:a16="http://schemas.microsoft.com/office/drawing/2014/main" id="{C0E5FFF6-CA22-B8A3-89D7-FA74FB5BB94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7AFFE6">
                        <a:alpha val="100000"/>
                      </a:srgbClr>
                    </a:gs>
                    <a:gs pos="33333">
                      <a:srgbClr val="3A8B7E">
                        <a:alpha val="100000"/>
                      </a:srgbClr>
                    </a:gs>
                    <a:gs pos="66667">
                      <a:srgbClr val="131416">
                        <a:alpha val="100000"/>
                      </a:srgbClr>
                    </a:gs>
                    <a:gs pos="100000">
                      <a:srgbClr val="131416">
                        <a:alpha val="100000"/>
                      </a:srgbClr>
                    </a:gs>
                  </a:gsLst>
                  <a:lin ang="2700000"/>
                </a:gra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TextBox 10">
                  <a:extLst>
                    <a:ext uri="{FF2B5EF4-FFF2-40B4-BE49-F238E27FC236}">
                      <a16:creationId xmlns:a16="http://schemas.microsoft.com/office/drawing/2014/main" id="{C3BC9036-7B8D-8012-2D43-7EB9888165A5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56" name="TextBox 18">
                <a:extLst>
                  <a:ext uri="{FF2B5EF4-FFF2-40B4-BE49-F238E27FC236}">
                    <a16:creationId xmlns:a16="http://schemas.microsoft.com/office/drawing/2014/main" id="{215B948C-E96E-1BA6-B184-149DCB8C5421}"/>
                  </a:ext>
                </a:extLst>
              </p:cNvPr>
              <p:cNvSpPr txBox="1"/>
              <p:nvPr/>
            </p:nvSpPr>
            <p:spPr>
              <a:xfrm>
                <a:off x="6512642" y="5814405"/>
                <a:ext cx="738462" cy="60325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400"/>
                  </a:lnSpc>
                </a:pPr>
                <a:r>
                  <a:rPr lang="en-US" sz="5000" b="1" spc="-315" dirty="0">
                    <a:solidFill>
                      <a:srgbClr val="FFFFFF"/>
                    </a:solidFill>
                    <a:latin typeface="Avenir Next LT Pro" panose="020B0504020202020204" pitchFamily="34" charset="0"/>
                    <a:ea typeface="Arial Unicode Bold"/>
                    <a:cs typeface="Arial Unicode Bold"/>
                    <a:sym typeface="Arial Unicode Bold"/>
                  </a:rPr>
                  <a:t>3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38E5EA6-3683-8014-9CD3-3DB0CF72FE42}"/>
                </a:ext>
              </a:extLst>
            </p:cNvPr>
            <p:cNvSpPr txBox="1"/>
            <p:nvPr/>
          </p:nvSpPr>
          <p:spPr>
            <a:xfrm>
              <a:off x="8248077" y="5764605"/>
              <a:ext cx="282969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i="1" dirty="0" err="1">
                  <a:latin typeface="Avenir Next LT Pro" panose="020B0504020202020204" pitchFamily="34" charset="0"/>
                </a:rPr>
                <a:t>TUsU</a:t>
              </a:r>
              <a:r>
                <a:rPr lang="en-US" sz="2000" b="1" i="1" dirty="0">
                  <a:latin typeface="Avenir Next LT Pro" panose="020B0504020202020204" pitchFamily="34" charset="0"/>
                </a:rPr>
                <a:t>        by 23.50% </a:t>
              </a:r>
              <a:endParaRPr lang="en-US" sz="20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75" name="Arrow: Down 74">
              <a:extLst>
                <a:ext uri="{FF2B5EF4-FFF2-40B4-BE49-F238E27FC236}">
                  <a16:creationId xmlns:a16="http://schemas.microsoft.com/office/drawing/2014/main" id="{986F14F0-FE47-AB61-8B3A-1C173FEC6B75}"/>
                </a:ext>
              </a:extLst>
            </p:cNvPr>
            <p:cNvSpPr/>
            <p:nvPr/>
          </p:nvSpPr>
          <p:spPr>
            <a:xfrm flipV="1">
              <a:off x="9045575" y="5764604"/>
              <a:ext cx="317500" cy="420015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TextBox 15">
            <a:extLst>
              <a:ext uri="{FF2B5EF4-FFF2-40B4-BE49-F238E27FC236}">
                <a16:creationId xmlns:a16="http://schemas.microsoft.com/office/drawing/2014/main" id="{7925D2AF-3D3A-A0B9-7718-D198F4BD2B9B}"/>
              </a:ext>
            </a:extLst>
          </p:cNvPr>
          <p:cNvSpPr txBox="1"/>
          <p:nvPr/>
        </p:nvSpPr>
        <p:spPr>
          <a:xfrm>
            <a:off x="8676344" y="2765996"/>
            <a:ext cx="738462" cy="60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5000" b="1" spc="-315" dirty="0">
                <a:solidFill>
                  <a:srgbClr val="000000"/>
                </a:solidFill>
                <a:latin typeface="Avenir Next LT Pro" panose="020B0504020202020204" pitchFamily="34" charset="0"/>
                <a:ea typeface="Arial Unicode Bold"/>
                <a:cs typeface="Arial Unicode Bold"/>
                <a:sym typeface="Arial Unicode Bold"/>
              </a:rPr>
              <a:t>1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39DCB09B-3F83-B658-3AF9-17B456E6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8" y="3766206"/>
            <a:ext cx="6118252" cy="81541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38BF5BB-87CA-7440-1EAE-7F6EEB509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8" y="5629717"/>
            <a:ext cx="6141734" cy="81541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AD3636BC-E4ED-6F21-6CF3-4B90053DB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26" y="1838278"/>
            <a:ext cx="6119943" cy="80371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091E3ED-80D4-614D-FF30-029E75FB886B}"/>
              </a:ext>
            </a:extLst>
          </p:cNvPr>
          <p:cNvSpPr txBox="1"/>
          <p:nvPr/>
        </p:nvSpPr>
        <p:spPr>
          <a:xfrm>
            <a:off x="120025" y="3205580"/>
            <a:ext cx="3395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 LT Pro" panose="020B0504020202020204" pitchFamily="34" charset="0"/>
              </a:rPr>
              <a:t>Total Average User </a:t>
            </a:r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 LT Pro" panose="020B0504020202020204" pitchFamily="34" charset="0"/>
              </a:rPr>
              <a:t>(TAU)</a:t>
            </a:r>
            <a:endParaRPr lang="en-US" b="1" dirty="0">
              <a:solidFill>
                <a:schemeClr val="accent5">
                  <a:lumMod val="60000"/>
                  <a:lumOff val="4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15947AE-2ACC-FBA1-401E-0C748F772691}"/>
              </a:ext>
            </a:extLst>
          </p:cNvPr>
          <p:cNvSpPr txBox="1"/>
          <p:nvPr/>
        </p:nvSpPr>
        <p:spPr>
          <a:xfrm>
            <a:off x="120026" y="5109702"/>
            <a:ext cx="3880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 LT Pro" panose="020B0504020202020204" pitchFamily="34" charset="0"/>
              </a:rPr>
              <a:t>Total Unsubscribed User </a:t>
            </a:r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 LT Pro" panose="020B0504020202020204" pitchFamily="34" charset="0"/>
              </a:rPr>
              <a:t>(</a:t>
            </a:r>
            <a:r>
              <a:rPr lang="en-IN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venir Next LT Pro" panose="020B0504020202020204" pitchFamily="34" charset="0"/>
              </a:rPr>
              <a:t>TUsU</a:t>
            </a:r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 LT Pro" panose="020B0504020202020204" pitchFamily="34" charset="0"/>
              </a:rPr>
              <a:t>)</a:t>
            </a:r>
            <a:endParaRPr lang="en-US" b="1" dirty="0">
              <a:solidFill>
                <a:schemeClr val="accent5">
                  <a:lumMod val="60000"/>
                  <a:lumOff val="40000"/>
                </a:schemeClr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C63E744-6308-E138-F569-E1F4CAA94C4E}"/>
              </a:ext>
            </a:extLst>
          </p:cNvPr>
          <p:cNvGrpSpPr/>
          <p:nvPr/>
        </p:nvGrpSpPr>
        <p:grpSpPr>
          <a:xfrm>
            <a:off x="10654109" y="318006"/>
            <a:ext cx="1279619" cy="377688"/>
            <a:chOff x="10320787" y="422412"/>
            <a:chExt cx="1279619" cy="377688"/>
          </a:xfrm>
        </p:grpSpPr>
        <p:grpSp>
          <p:nvGrpSpPr>
            <p:cNvPr id="94" name="Group 2">
              <a:extLst>
                <a:ext uri="{FF2B5EF4-FFF2-40B4-BE49-F238E27FC236}">
                  <a16:creationId xmlns:a16="http://schemas.microsoft.com/office/drawing/2014/main" id="{AF0EFA70-6E26-D052-77FA-CE8CA1645DB3}"/>
                </a:ext>
              </a:extLst>
            </p:cNvPr>
            <p:cNvGrpSpPr/>
            <p:nvPr/>
          </p:nvGrpSpPr>
          <p:grpSpPr>
            <a:xfrm>
              <a:off x="10320787" y="422412"/>
              <a:ext cx="1279619" cy="377688"/>
              <a:chOff x="0" y="0"/>
              <a:chExt cx="505529" cy="149210"/>
            </a:xfrm>
          </p:grpSpPr>
          <p:sp>
            <p:nvSpPr>
              <p:cNvPr id="96" name="Freeform 3">
                <a:extLst>
                  <a:ext uri="{FF2B5EF4-FFF2-40B4-BE49-F238E27FC236}">
                    <a16:creationId xmlns:a16="http://schemas.microsoft.com/office/drawing/2014/main" id="{5544E154-C4E3-0B86-D0C5-40BF4FECCDCE}"/>
                  </a:ext>
                </a:extLst>
              </p:cNvPr>
              <p:cNvSpPr/>
              <p:nvPr/>
            </p:nvSpPr>
            <p:spPr>
              <a:xfrm>
                <a:off x="0" y="0"/>
                <a:ext cx="505529" cy="149210"/>
              </a:xfrm>
              <a:custGeom>
                <a:avLst/>
                <a:gdLst/>
                <a:ahLst/>
                <a:cxnLst/>
                <a:rect l="l" t="t" r="r" b="b"/>
                <a:pathLst>
                  <a:path w="505529" h="149210">
                    <a:moveTo>
                      <a:pt x="56468" y="0"/>
                    </a:moveTo>
                    <a:lnTo>
                      <a:pt x="449060" y="0"/>
                    </a:lnTo>
                    <a:cubicBezTo>
                      <a:pt x="464037" y="0"/>
                      <a:pt x="478400" y="5949"/>
                      <a:pt x="488990" y="16539"/>
                    </a:cubicBezTo>
                    <a:cubicBezTo>
                      <a:pt x="499579" y="27129"/>
                      <a:pt x="505529" y="41492"/>
                      <a:pt x="505529" y="56468"/>
                    </a:cubicBezTo>
                    <a:lnTo>
                      <a:pt x="505529" y="92742"/>
                    </a:lnTo>
                    <a:cubicBezTo>
                      <a:pt x="505529" y="107718"/>
                      <a:pt x="499579" y="122081"/>
                      <a:pt x="488990" y="132671"/>
                    </a:cubicBezTo>
                    <a:cubicBezTo>
                      <a:pt x="478400" y="143261"/>
                      <a:pt x="464037" y="149210"/>
                      <a:pt x="449060" y="149210"/>
                    </a:cubicBezTo>
                    <a:lnTo>
                      <a:pt x="56468" y="149210"/>
                    </a:lnTo>
                    <a:cubicBezTo>
                      <a:pt x="41492" y="149210"/>
                      <a:pt x="27129" y="143261"/>
                      <a:pt x="16539" y="132671"/>
                    </a:cubicBezTo>
                    <a:cubicBezTo>
                      <a:pt x="5949" y="122081"/>
                      <a:pt x="0" y="107718"/>
                      <a:pt x="0" y="92742"/>
                    </a:cubicBezTo>
                    <a:lnTo>
                      <a:pt x="0" y="56468"/>
                    </a:lnTo>
                    <a:cubicBezTo>
                      <a:pt x="0" y="41492"/>
                      <a:pt x="5949" y="27129"/>
                      <a:pt x="16539" y="16539"/>
                    </a:cubicBezTo>
                    <a:cubicBezTo>
                      <a:pt x="27129" y="5949"/>
                      <a:pt x="41492" y="0"/>
                      <a:pt x="5646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00D6">
                      <a:alpha val="100000"/>
                    </a:srgbClr>
                  </a:gs>
                  <a:gs pos="100000">
                    <a:srgbClr val="E000F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 sz="1200" dirty="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97" name="TextBox 4">
                <a:extLst>
                  <a:ext uri="{FF2B5EF4-FFF2-40B4-BE49-F238E27FC236}">
                    <a16:creationId xmlns:a16="http://schemas.microsoft.com/office/drawing/2014/main" id="{E4BB3B8F-73EE-4B56-AF39-91CE11A7C405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505529" cy="20636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>
                  <a:latin typeface="Avenir Next LT Pro" panose="020B0504020202020204" pitchFamily="34" charset="0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D864EC1-F4D0-35E8-A14B-8BFCDAEE2A35}"/>
                </a:ext>
              </a:extLst>
            </p:cNvPr>
            <p:cNvSpPr txBox="1"/>
            <p:nvPr/>
          </p:nvSpPr>
          <p:spPr>
            <a:xfrm>
              <a:off x="10536145" y="422412"/>
              <a:ext cx="10619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Avenir Next LT Pro" panose="020B0504020202020204" pitchFamily="34" charset="0"/>
                </a:rPr>
                <a:t>Page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35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26B8C7-93CE-5791-D901-8217F00FF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BD130C9B-4E99-3F9A-8464-62FFB6C9AC8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84743" y="3991877"/>
            <a:ext cx="3987239" cy="2797378"/>
            <a:chOff x="4976934" y="1546022"/>
            <a:chExt cx="3987239" cy="2797378"/>
          </a:xfrm>
        </p:grpSpPr>
        <p:grpSp>
          <p:nvGrpSpPr>
            <p:cNvPr id="69" name="Group 2">
              <a:extLst>
                <a:ext uri="{FF2B5EF4-FFF2-40B4-BE49-F238E27FC236}">
                  <a16:creationId xmlns:a16="http://schemas.microsoft.com/office/drawing/2014/main" id="{88793AC3-2A96-2A9F-7779-1F8F0ADAF98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976934" y="1546022"/>
              <a:ext cx="2942641" cy="2797378"/>
              <a:chOff x="0" y="0"/>
              <a:chExt cx="812800" cy="812800"/>
            </a:xfrm>
          </p:grpSpPr>
          <p:sp>
            <p:nvSpPr>
              <p:cNvPr id="70" name="Freeform 3">
                <a:extLst>
                  <a:ext uri="{FF2B5EF4-FFF2-40B4-BE49-F238E27FC236}">
                    <a16:creationId xmlns:a16="http://schemas.microsoft.com/office/drawing/2014/main" id="{6E866F65-FC83-89C1-2530-72AEE87045E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3CC2D8">
                      <a:alpha val="100000"/>
                    </a:srgbClr>
                  </a:gs>
                  <a:gs pos="33333">
                    <a:srgbClr val="22626D">
                      <a:alpha val="100000"/>
                    </a:srgbClr>
                  </a:gs>
                  <a:gs pos="66667">
                    <a:srgbClr val="131416">
                      <a:alpha val="100000"/>
                    </a:srgbClr>
                  </a:gs>
                  <a:gs pos="100000">
                    <a:srgbClr val="131416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71" name="TextBox 4">
                <a:extLst>
                  <a:ext uri="{FF2B5EF4-FFF2-40B4-BE49-F238E27FC236}">
                    <a16:creationId xmlns:a16="http://schemas.microsoft.com/office/drawing/2014/main" id="{BCFE2CB7-1D9A-7326-B454-469208A1D4E2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grpSp>
          <p:nvGrpSpPr>
            <p:cNvPr id="72" name="Group 5">
              <a:extLst>
                <a:ext uri="{FF2B5EF4-FFF2-40B4-BE49-F238E27FC236}">
                  <a16:creationId xmlns:a16="http://schemas.microsoft.com/office/drawing/2014/main" id="{89CFB3C8-6FB7-D544-F813-B630FA03F69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357537" y="1999414"/>
              <a:ext cx="2606636" cy="2229219"/>
              <a:chOff x="0" y="0"/>
              <a:chExt cx="812800" cy="812800"/>
            </a:xfrm>
          </p:grpSpPr>
          <p:sp>
            <p:nvSpPr>
              <p:cNvPr id="73" name="Freeform 6">
                <a:extLst>
                  <a:ext uri="{FF2B5EF4-FFF2-40B4-BE49-F238E27FC236}">
                    <a16:creationId xmlns:a16="http://schemas.microsoft.com/office/drawing/2014/main" id="{2EAB02B5-B4CF-443F-A056-CEBDC85312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AFFE6">
                      <a:alpha val="100000"/>
                    </a:srgbClr>
                  </a:gs>
                  <a:gs pos="33333">
                    <a:srgbClr val="3A8B7E">
                      <a:alpha val="100000"/>
                    </a:srgbClr>
                  </a:gs>
                  <a:gs pos="66667">
                    <a:srgbClr val="131416">
                      <a:alpha val="100000"/>
                    </a:srgbClr>
                  </a:gs>
                  <a:gs pos="100000">
                    <a:srgbClr val="131416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74" name="TextBox 7">
                <a:extLst>
                  <a:ext uri="{FF2B5EF4-FFF2-40B4-BE49-F238E27FC236}">
                    <a16:creationId xmlns:a16="http://schemas.microsoft.com/office/drawing/2014/main" id="{2A5F9DDA-85EE-8512-86B1-1C56ABBEDD7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</p:grpSp>
      <p:sp>
        <p:nvSpPr>
          <p:cNvPr id="33" name="AutoShape 22">
            <a:extLst>
              <a:ext uri="{FF2B5EF4-FFF2-40B4-BE49-F238E27FC236}">
                <a16:creationId xmlns:a16="http://schemas.microsoft.com/office/drawing/2014/main" id="{2A40FAE8-CB68-FF1F-A832-3D640E08D232}"/>
              </a:ext>
            </a:extLst>
          </p:cNvPr>
          <p:cNvSpPr/>
          <p:nvPr/>
        </p:nvSpPr>
        <p:spPr>
          <a:xfrm>
            <a:off x="2004306" y="837357"/>
            <a:ext cx="7696233" cy="0"/>
          </a:xfrm>
          <a:prstGeom prst="line">
            <a:avLst/>
          </a:prstGeom>
          <a:ln w="142875" cap="rnd">
            <a:gradFill>
              <a:gsLst>
                <a:gs pos="0">
                  <a:srgbClr val="BA93C2">
                    <a:alpha val="0"/>
                  </a:srgbClr>
                </a:gs>
                <a:gs pos="50000">
                  <a:srgbClr val="BA93C2">
                    <a:alpha val="100000"/>
                  </a:srgbClr>
                </a:gs>
                <a:gs pos="100000">
                  <a:srgbClr val="BA93C2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C8EC4BBF-1499-A6F4-0359-A1B43BC2FD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942689"/>
              </p:ext>
            </p:extLst>
          </p:nvPr>
        </p:nvGraphicFramePr>
        <p:xfrm>
          <a:off x="-403854" y="3237461"/>
          <a:ext cx="7493637" cy="4696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3" name="TextBox 31">
            <a:extLst>
              <a:ext uri="{FF2B5EF4-FFF2-40B4-BE49-F238E27FC236}">
                <a16:creationId xmlns:a16="http://schemas.microsoft.com/office/drawing/2014/main" id="{3EA39219-E99D-E381-1C87-BE726CA63B61}"/>
              </a:ext>
            </a:extLst>
          </p:cNvPr>
          <p:cNvSpPr txBox="1"/>
          <p:nvPr/>
        </p:nvSpPr>
        <p:spPr>
          <a:xfrm>
            <a:off x="1773357" y="-130691"/>
            <a:ext cx="5250973" cy="886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5000" b="1" dirty="0">
                <a:solidFill>
                  <a:srgbClr val="E9B0F4"/>
                </a:solidFill>
                <a:latin typeface="Garet Bold"/>
                <a:ea typeface="Garet Bold"/>
                <a:cs typeface="Garet Bold"/>
                <a:sym typeface="Garet Bold"/>
              </a:rPr>
              <a:t>Impact of 5G</a:t>
            </a:r>
          </a:p>
        </p:txBody>
      </p:sp>
      <p:sp>
        <p:nvSpPr>
          <p:cNvPr id="44" name="TextBox 32">
            <a:extLst>
              <a:ext uri="{FF2B5EF4-FFF2-40B4-BE49-F238E27FC236}">
                <a16:creationId xmlns:a16="http://schemas.microsoft.com/office/drawing/2014/main" id="{54D0402C-40AE-1A13-CCC5-695C76580795}"/>
              </a:ext>
            </a:extLst>
          </p:cNvPr>
          <p:cNvSpPr txBox="1"/>
          <p:nvPr/>
        </p:nvSpPr>
        <p:spPr>
          <a:xfrm>
            <a:off x="5526193" y="-135269"/>
            <a:ext cx="3929870" cy="886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40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On Revenue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E078DFD-9F1F-6A25-51D0-FEE78AD4EB6C}"/>
              </a:ext>
            </a:extLst>
          </p:cNvPr>
          <p:cNvGrpSpPr/>
          <p:nvPr/>
        </p:nvGrpSpPr>
        <p:grpSpPr>
          <a:xfrm>
            <a:off x="220018" y="1290356"/>
            <a:ext cx="11751964" cy="5076881"/>
            <a:chOff x="220018" y="1290356"/>
            <a:chExt cx="11751964" cy="50768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6F9E684-1B2F-76F7-4F1E-E0C9F56C2FCF}"/>
                </a:ext>
              </a:extLst>
            </p:cNvPr>
            <p:cNvSpPr txBox="1"/>
            <p:nvPr/>
          </p:nvSpPr>
          <p:spPr>
            <a:xfrm>
              <a:off x="7131882" y="3504849"/>
              <a:ext cx="1832291" cy="366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Garet Bold" panose="020B0604020202020204" charset="0"/>
                </a:rPr>
                <a:t>Key</a:t>
              </a:r>
              <a:r>
                <a:rPr lang="en-US" b="1" dirty="0">
                  <a:solidFill>
                    <a:srgbClr val="FFC000"/>
                  </a:solidFill>
                  <a:latin typeface="Garet Bold" panose="020B0604020202020204" charset="0"/>
                </a:rPr>
                <a:t> </a:t>
              </a:r>
              <a:r>
                <a:rPr lang="en-US" sz="20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Garet Bold" panose="020B0604020202020204" charset="0"/>
                </a:rPr>
                <a:t>Insights</a:t>
              </a:r>
              <a:r>
                <a:rPr lang="en-US" b="1" dirty="0">
                  <a:solidFill>
                    <a:srgbClr val="FFC000"/>
                  </a:solidFill>
                  <a:latin typeface="Garet Bold" panose="020B0604020202020204" charset="0"/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DA29BF-A47C-C956-C61C-6866FF215D35}"/>
                </a:ext>
              </a:extLst>
            </p:cNvPr>
            <p:cNvSpPr txBox="1"/>
            <p:nvPr/>
          </p:nvSpPr>
          <p:spPr>
            <a:xfrm>
              <a:off x="7024330" y="3173832"/>
              <a:ext cx="3879687" cy="1663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BE3356-AB23-6441-D638-111D30AD6049}"/>
                </a:ext>
              </a:extLst>
            </p:cNvPr>
            <p:cNvSpPr txBox="1"/>
            <p:nvPr/>
          </p:nvSpPr>
          <p:spPr>
            <a:xfrm>
              <a:off x="7089782" y="3957513"/>
              <a:ext cx="4225917" cy="963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sz="2000" b="1" dirty="0">
                  <a:latin typeface="Avenir Next LT Pro" panose="020B0504020202020204" pitchFamily="34" charset="0"/>
                </a:rPr>
                <a:t>Revenue dropped marginally by </a:t>
              </a:r>
              <a:r>
                <a:rPr lang="en-US" sz="2000" b="1" dirty="0">
                  <a:solidFill>
                    <a:srgbClr val="FF0000"/>
                  </a:solidFill>
                  <a:latin typeface="Avenir Next LT Pro" panose="020B0504020202020204" pitchFamily="34" charset="0"/>
                </a:rPr>
                <a:t>0.50%</a:t>
              </a:r>
              <a:r>
                <a:rPr lang="en-US" sz="2000" b="1" dirty="0">
                  <a:latin typeface="Avenir Next LT Pro" panose="020B0504020202020204" pitchFamily="34" charset="0"/>
                </a:rPr>
                <a:t> post 5G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2F2828-4D8E-2BF2-9854-1F6C4747B801}"/>
                </a:ext>
              </a:extLst>
            </p:cNvPr>
            <p:cNvSpPr txBox="1"/>
            <p:nvPr/>
          </p:nvSpPr>
          <p:spPr>
            <a:xfrm>
              <a:off x="7131882" y="4941910"/>
              <a:ext cx="3879687" cy="14253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sz="2000" b="1" dirty="0">
                  <a:latin typeface="Avenir Next LT Pro" panose="020B0504020202020204" pitchFamily="34" charset="0"/>
                </a:rPr>
                <a:t>No major month-over-month fluctuations observed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AC76F48-2779-C894-E60A-0B2252DFAF17}"/>
                </a:ext>
              </a:extLst>
            </p:cNvPr>
            <p:cNvGrpSpPr/>
            <p:nvPr/>
          </p:nvGrpSpPr>
          <p:grpSpPr>
            <a:xfrm>
              <a:off x="5956366" y="1290356"/>
              <a:ext cx="6015616" cy="1713697"/>
              <a:chOff x="198454" y="1546613"/>
              <a:chExt cx="6015616" cy="171369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451390D-FA6A-23DD-FC9F-19E8A41ED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486" t="24742" b="49567"/>
              <a:stretch>
                <a:fillRect/>
              </a:stretch>
            </p:blipFill>
            <p:spPr>
              <a:xfrm>
                <a:off x="198454" y="2043932"/>
                <a:ext cx="6015616" cy="1216378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53399C8-E11B-0294-D205-639E37BBD10A}"/>
                  </a:ext>
                </a:extLst>
              </p:cNvPr>
              <p:cNvSpPr txBox="1"/>
              <p:nvPr/>
            </p:nvSpPr>
            <p:spPr>
              <a:xfrm>
                <a:off x="549363" y="1546613"/>
                <a:ext cx="15149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Garet Bold"/>
                  </a:rPr>
                  <a:t>Revenue</a:t>
                </a:r>
              </a:p>
            </p:txBody>
          </p:sp>
        </p:grpSp>
        <p:graphicFrame>
          <p:nvGraphicFramePr>
            <p:cNvPr id="46" name="Chart 45">
              <a:extLst>
                <a:ext uri="{FF2B5EF4-FFF2-40B4-BE49-F238E27FC236}">
                  <a16:creationId xmlns:a16="http://schemas.microsoft.com/office/drawing/2014/main" id="{5BE398BC-AC88-2E61-E1EB-72C71F76FFD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89660045"/>
                </p:ext>
              </p:extLst>
            </p:nvPr>
          </p:nvGraphicFramePr>
          <p:xfrm>
            <a:off x="258401" y="2859694"/>
            <a:ext cx="6128355" cy="33705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779FD57-1B4D-EFA1-F94E-AF989FB55CB2}"/>
                </a:ext>
              </a:extLst>
            </p:cNvPr>
            <p:cNvGrpSpPr/>
            <p:nvPr/>
          </p:nvGrpSpPr>
          <p:grpSpPr>
            <a:xfrm>
              <a:off x="220018" y="1973035"/>
              <a:ext cx="2272489" cy="697775"/>
              <a:chOff x="717550" y="1860245"/>
              <a:chExt cx="2272489" cy="69777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A0FC5DA-7A26-DB9A-BCBC-B8F2334B7520}"/>
                  </a:ext>
                </a:extLst>
              </p:cNvPr>
              <p:cNvGrpSpPr/>
              <p:nvPr/>
            </p:nvGrpSpPr>
            <p:grpSpPr>
              <a:xfrm>
                <a:off x="717550" y="1945554"/>
                <a:ext cx="781050" cy="612466"/>
                <a:chOff x="7077075" y="2552937"/>
                <a:chExt cx="742950" cy="583726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7AC8FFD7-3571-9EF1-1E6D-63FBD5582943}"/>
                    </a:ext>
                  </a:extLst>
                </p:cNvPr>
                <p:cNvGrpSpPr/>
                <p:nvPr/>
              </p:nvGrpSpPr>
              <p:grpSpPr>
                <a:xfrm>
                  <a:off x="7077075" y="2552937"/>
                  <a:ext cx="742950" cy="247176"/>
                  <a:chOff x="7077075" y="2552937"/>
                  <a:chExt cx="742950" cy="247176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BA85DE73-D7B4-24E9-599E-D357B0005005}"/>
                      </a:ext>
                    </a:extLst>
                  </p:cNvPr>
                  <p:cNvCxnSpPr/>
                  <p:nvPr/>
                </p:nvCxnSpPr>
                <p:spPr>
                  <a:xfrm>
                    <a:off x="7077075" y="2676525"/>
                    <a:ext cx="742950" cy="0"/>
                  </a:xfrm>
                  <a:prstGeom prst="line">
                    <a:avLst/>
                  </a:prstGeom>
                  <a:ln>
                    <a:solidFill>
                      <a:srgbClr val="01616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20D97021-61B5-E517-DE08-9AF72AF27E0F}"/>
                      </a:ext>
                    </a:extLst>
                  </p:cNvPr>
                  <p:cNvSpPr/>
                  <p:nvPr/>
                </p:nvSpPr>
                <p:spPr>
                  <a:xfrm>
                    <a:off x="7425047" y="2552937"/>
                    <a:ext cx="266700" cy="247176"/>
                  </a:xfrm>
                  <a:prstGeom prst="ellipse">
                    <a:avLst/>
                  </a:prstGeom>
                  <a:solidFill>
                    <a:srgbClr val="02FFFF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2C8230AA-FA43-493F-DB93-B54135F8E1D2}"/>
                    </a:ext>
                  </a:extLst>
                </p:cNvPr>
                <p:cNvGrpSpPr/>
                <p:nvPr/>
              </p:nvGrpSpPr>
              <p:grpSpPr>
                <a:xfrm>
                  <a:off x="7077075" y="2889487"/>
                  <a:ext cx="742950" cy="247176"/>
                  <a:chOff x="7077075" y="2552937"/>
                  <a:chExt cx="742950" cy="247176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10544204-921F-35D8-FB22-7E02C0619283}"/>
                      </a:ext>
                    </a:extLst>
                  </p:cNvPr>
                  <p:cNvCxnSpPr/>
                  <p:nvPr/>
                </p:nvCxnSpPr>
                <p:spPr>
                  <a:xfrm>
                    <a:off x="7077075" y="2676525"/>
                    <a:ext cx="742950" cy="0"/>
                  </a:xfrm>
                  <a:prstGeom prst="line">
                    <a:avLst/>
                  </a:prstGeom>
                  <a:ln>
                    <a:solidFill>
                      <a:srgbClr val="05BEFF"/>
                    </a:solidFill>
                  </a:ln>
                </p:spPr>
                <p:style>
                  <a:lnRef idx="3">
                    <a:schemeClr val="accent5"/>
                  </a:lnRef>
                  <a:fillRef idx="0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BE399DAB-CCC3-FD66-08E5-C29C5137B463}"/>
                      </a:ext>
                    </a:extLst>
                  </p:cNvPr>
                  <p:cNvSpPr/>
                  <p:nvPr/>
                </p:nvSpPr>
                <p:spPr>
                  <a:xfrm>
                    <a:off x="7425047" y="2552937"/>
                    <a:ext cx="266700" cy="247176"/>
                  </a:xfrm>
                  <a:prstGeom prst="ellipse">
                    <a:avLst/>
                  </a:prstGeom>
                  <a:solidFill>
                    <a:srgbClr val="05BEFF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highlight>
                        <a:srgbClr val="FF00FF"/>
                      </a:highlight>
                    </a:endParaRPr>
                  </a:p>
                </p:txBody>
              </p:sp>
            </p:grp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EBC38EE-4AAB-AE80-6D68-4FBB97C4DAE1}"/>
                  </a:ext>
                </a:extLst>
              </p:cNvPr>
              <p:cNvSpPr txBox="1"/>
              <p:nvPr/>
            </p:nvSpPr>
            <p:spPr>
              <a:xfrm>
                <a:off x="1498600" y="1860245"/>
                <a:ext cx="1491439" cy="338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Avenir Next LT Pro" panose="020B0504020202020204" pitchFamily="34" charset="0"/>
                  </a:rPr>
                  <a:t>Before 5G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2D34A6F-5D28-2630-86F2-C3E7BD1B4A59}"/>
                  </a:ext>
                </a:extLst>
              </p:cNvPr>
              <p:cNvSpPr txBox="1"/>
              <p:nvPr/>
            </p:nvSpPr>
            <p:spPr>
              <a:xfrm>
                <a:off x="1498600" y="2206142"/>
                <a:ext cx="1291893" cy="338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Avenir Next LT Pro" panose="020B0504020202020204" pitchFamily="34" charset="0"/>
                  </a:rPr>
                  <a:t>After 5G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EE73B4C5-1B6C-37C3-FA57-473E1A4E3E80}"/>
                  </a:ext>
                </a:extLst>
              </p:cNvPr>
              <p:cNvCxnSpPr/>
              <p:nvPr/>
            </p:nvCxnSpPr>
            <p:spPr>
              <a:xfrm>
                <a:off x="717550" y="2082297"/>
                <a:ext cx="781050" cy="0"/>
              </a:xfrm>
              <a:prstGeom prst="line">
                <a:avLst/>
              </a:prstGeom>
              <a:ln>
                <a:solidFill>
                  <a:srgbClr val="02FFFF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82A6BD9-C84C-D482-BE4A-88CDCA089569}"/>
              </a:ext>
            </a:extLst>
          </p:cNvPr>
          <p:cNvGrpSpPr/>
          <p:nvPr/>
        </p:nvGrpSpPr>
        <p:grpSpPr>
          <a:xfrm>
            <a:off x="10675889" y="300944"/>
            <a:ext cx="1279619" cy="377688"/>
            <a:chOff x="10320787" y="422412"/>
            <a:chExt cx="1279619" cy="377688"/>
          </a:xfrm>
        </p:grpSpPr>
        <p:grpSp>
          <p:nvGrpSpPr>
            <p:cNvPr id="82" name="Group 2">
              <a:extLst>
                <a:ext uri="{FF2B5EF4-FFF2-40B4-BE49-F238E27FC236}">
                  <a16:creationId xmlns:a16="http://schemas.microsoft.com/office/drawing/2014/main" id="{A9BE500E-B7DE-C879-E602-FB3F02697495}"/>
                </a:ext>
              </a:extLst>
            </p:cNvPr>
            <p:cNvGrpSpPr/>
            <p:nvPr/>
          </p:nvGrpSpPr>
          <p:grpSpPr>
            <a:xfrm>
              <a:off x="10320787" y="422412"/>
              <a:ext cx="1279619" cy="377688"/>
              <a:chOff x="0" y="0"/>
              <a:chExt cx="505529" cy="149210"/>
            </a:xfrm>
          </p:grpSpPr>
          <p:sp>
            <p:nvSpPr>
              <p:cNvPr id="84" name="Freeform 3">
                <a:extLst>
                  <a:ext uri="{FF2B5EF4-FFF2-40B4-BE49-F238E27FC236}">
                    <a16:creationId xmlns:a16="http://schemas.microsoft.com/office/drawing/2014/main" id="{D2B73818-6111-24CE-D181-3217830B072D}"/>
                  </a:ext>
                </a:extLst>
              </p:cNvPr>
              <p:cNvSpPr/>
              <p:nvPr/>
            </p:nvSpPr>
            <p:spPr>
              <a:xfrm>
                <a:off x="0" y="0"/>
                <a:ext cx="505529" cy="149210"/>
              </a:xfrm>
              <a:custGeom>
                <a:avLst/>
                <a:gdLst/>
                <a:ahLst/>
                <a:cxnLst/>
                <a:rect l="l" t="t" r="r" b="b"/>
                <a:pathLst>
                  <a:path w="505529" h="149210">
                    <a:moveTo>
                      <a:pt x="56468" y="0"/>
                    </a:moveTo>
                    <a:lnTo>
                      <a:pt x="449060" y="0"/>
                    </a:lnTo>
                    <a:cubicBezTo>
                      <a:pt x="464037" y="0"/>
                      <a:pt x="478400" y="5949"/>
                      <a:pt x="488990" y="16539"/>
                    </a:cubicBezTo>
                    <a:cubicBezTo>
                      <a:pt x="499579" y="27129"/>
                      <a:pt x="505529" y="41492"/>
                      <a:pt x="505529" y="56468"/>
                    </a:cubicBezTo>
                    <a:lnTo>
                      <a:pt x="505529" y="92742"/>
                    </a:lnTo>
                    <a:cubicBezTo>
                      <a:pt x="505529" y="107718"/>
                      <a:pt x="499579" y="122081"/>
                      <a:pt x="488990" y="132671"/>
                    </a:cubicBezTo>
                    <a:cubicBezTo>
                      <a:pt x="478400" y="143261"/>
                      <a:pt x="464037" y="149210"/>
                      <a:pt x="449060" y="149210"/>
                    </a:cubicBezTo>
                    <a:lnTo>
                      <a:pt x="56468" y="149210"/>
                    </a:lnTo>
                    <a:cubicBezTo>
                      <a:pt x="41492" y="149210"/>
                      <a:pt x="27129" y="143261"/>
                      <a:pt x="16539" y="132671"/>
                    </a:cubicBezTo>
                    <a:cubicBezTo>
                      <a:pt x="5949" y="122081"/>
                      <a:pt x="0" y="107718"/>
                      <a:pt x="0" y="92742"/>
                    </a:cubicBezTo>
                    <a:lnTo>
                      <a:pt x="0" y="56468"/>
                    </a:lnTo>
                    <a:cubicBezTo>
                      <a:pt x="0" y="41492"/>
                      <a:pt x="5949" y="27129"/>
                      <a:pt x="16539" y="16539"/>
                    </a:cubicBezTo>
                    <a:cubicBezTo>
                      <a:pt x="27129" y="5949"/>
                      <a:pt x="41492" y="0"/>
                      <a:pt x="5646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00D6">
                      <a:alpha val="100000"/>
                    </a:srgbClr>
                  </a:gs>
                  <a:gs pos="100000">
                    <a:srgbClr val="E000F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 sz="1200" dirty="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85" name="TextBox 4">
                <a:extLst>
                  <a:ext uri="{FF2B5EF4-FFF2-40B4-BE49-F238E27FC236}">
                    <a16:creationId xmlns:a16="http://schemas.microsoft.com/office/drawing/2014/main" id="{08E18C22-3674-7017-7A1F-745AFB0ABE9C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505529" cy="20636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>
                  <a:latin typeface="Avenir Next LT Pro" panose="020B0504020202020204" pitchFamily="34" charset="0"/>
                </a:endParaRP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D7566A4-F92B-BDEF-2C1A-DC1C402C0CE9}"/>
                </a:ext>
              </a:extLst>
            </p:cNvPr>
            <p:cNvSpPr txBox="1"/>
            <p:nvPr/>
          </p:nvSpPr>
          <p:spPr>
            <a:xfrm>
              <a:off x="10536145" y="422412"/>
              <a:ext cx="10619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Avenir Next LT Pro" panose="020B0504020202020204" pitchFamily="34" charset="0"/>
                </a:rPr>
                <a:t>Page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515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>
        <p:bldAsOne/>
      </p:bldGraphic>
      <p:bldP spid="43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F59AD9-5342-BEA0-C172-88545E79F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C4E77CD-1FDD-44DD-7407-EA1D935F5CAD}"/>
              </a:ext>
            </a:extLst>
          </p:cNvPr>
          <p:cNvGrpSpPr/>
          <p:nvPr/>
        </p:nvGrpSpPr>
        <p:grpSpPr>
          <a:xfrm>
            <a:off x="336850" y="1512487"/>
            <a:ext cx="5626567" cy="4927600"/>
            <a:chOff x="3815883" y="2057400"/>
            <a:chExt cx="4560234" cy="3562350"/>
          </a:xfrm>
        </p:grpSpPr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5A2E291E-D033-51AB-F248-03130352416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81059683"/>
                </p:ext>
              </p:extLst>
            </p:nvPr>
          </p:nvGraphicFramePr>
          <p:xfrm>
            <a:off x="3825408" y="2057400"/>
            <a:ext cx="4541184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454E9853-B1F1-593B-5C89-AED13B7A99F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39637449"/>
                </p:ext>
              </p:extLst>
            </p:nvPr>
          </p:nvGraphicFramePr>
          <p:xfrm>
            <a:off x="3839976" y="2876550"/>
            <a:ext cx="4536141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2" name="Chart 11">
              <a:extLst>
                <a:ext uri="{FF2B5EF4-FFF2-40B4-BE49-F238E27FC236}">
                  <a16:creationId xmlns:a16="http://schemas.microsoft.com/office/drawing/2014/main" id="{E535F550-47BD-0F79-1760-DBF4AB33C2E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97470082"/>
                </p:ext>
              </p:extLst>
            </p:nvPr>
          </p:nvGraphicFramePr>
          <p:xfrm>
            <a:off x="3815883" y="2743200"/>
            <a:ext cx="4541185" cy="2413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14DEDE5-E469-CB34-4F1E-CB1AF43A9240}"/>
              </a:ext>
            </a:extLst>
          </p:cNvPr>
          <p:cNvGrpSpPr/>
          <p:nvPr/>
        </p:nvGrpSpPr>
        <p:grpSpPr>
          <a:xfrm>
            <a:off x="717550" y="5650963"/>
            <a:ext cx="2110848" cy="706240"/>
            <a:chOff x="717550" y="5650963"/>
            <a:chExt cx="2110848" cy="70624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236DF73-5BA3-7BC5-C7EC-883FF21A6272}"/>
                </a:ext>
              </a:extLst>
            </p:cNvPr>
            <p:cNvGrpSpPr/>
            <p:nvPr/>
          </p:nvGrpSpPr>
          <p:grpSpPr>
            <a:xfrm>
              <a:off x="717550" y="5744737"/>
              <a:ext cx="781050" cy="612466"/>
              <a:chOff x="7077075" y="2552937"/>
              <a:chExt cx="742950" cy="58372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CBFE0D2-12C1-C07D-F7AC-BBC85B777B91}"/>
                  </a:ext>
                </a:extLst>
              </p:cNvPr>
              <p:cNvGrpSpPr/>
              <p:nvPr/>
            </p:nvGrpSpPr>
            <p:grpSpPr>
              <a:xfrm>
                <a:off x="7077075" y="2552937"/>
                <a:ext cx="742950" cy="247176"/>
                <a:chOff x="7077075" y="2552937"/>
                <a:chExt cx="742950" cy="247176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9F087E00-14E9-A6E6-251D-E995EC6BDAFD}"/>
                    </a:ext>
                  </a:extLst>
                </p:cNvPr>
                <p:cNvCxnSpPr/>
                <p:nvPr/>
              </p:nvCxnSpPr>
              <p:spPr>
                <a:xfrm>
                  <a:off x="7077075" y="2676525"/>
                  <a:ext cx="74295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2DE972B5-1D8B-40DD-5F52-90A564B0FB81}"/>
                    </a:ext>
                  </a:extLst>
                </p:cNvPr>
                <p:cNvSpPr/>
                <p:nvPr/>
              </p:nvSpPr>
              <p:spPr>
                <a:xfrm>
                  <a:off x="7425047" y="2552937"/>
                  <a:ext cx="266700" cy="2471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7E92947-1F84-3672-16B3-31446DEF84F7}"/>
                  </a:ext>
                </a:extLst>
              </p:cNvPr>
              <p:cNvGrpSpPr/>
              <p:nvPr/>
            </p:nvGrpSpPr>
            <p:grpSpPr>
              <a:xfrm>
                <a:off x="7077075" y="2889487"/>
                <a:ext cx="742950" cy="247176"/>
                <a:chOff x="7077075" y="2552937"/>
                <a:chExt cx="742950" cy="247176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FA23E0D8-4F8F-0C3B-86E3-6437849E6A50}"/>
                    </a:ext>
                  </a:extLst>
                </p:cNvPr>
                <p:cNvCxnSpPr/>
                <p:nvPr/>
              </p:nvCxnSpPr>
              <p:spPr>
                <a:xfrm>
                  <a:off x="7077075" y="2676525"/>
                  <a:ext cx="742950" cy="0"/>
                </a:xfrm>
                <a:prstGeom prst="line">
                  <a:avLst/>
                </a:prstGeom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9220CE1B-BA2E-51B2-C3E4-9E900C8B7E4F}"/>
                    </a:ext>
                  </a:extLst>
                </p:cNvPr>
                <p:cNvSpPr/>
                <p:nvPr/>
              </p:nvSpPr>
              <p:spPr>
                <a:xfrm>
                  <a:off x="7425047" y="2552937"/>
                  <a:ext cx="266700" cy="247176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highlight>
                      <a:srgbClr val="FF00FF"/>
                    </a:highlight>
                  </a:endParaRPr>
                </a:p>
              </p:txBody>
            </p:sp>
          </p:grp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181897-F55F-4AD6-F81F-B3E92875481C}"/>
                </a:ext>
              </a:extLst>
            </p:cNvPr>
            <p:cNvSpPr txBox="1"/>
            <p:nvPr/>
          </p:nvSpPr>
          <p:spPr>
            <a:xfrm>
              <a:off x="1536505" y="5650963"/>
              <a:ext cx="1291893" cy="3381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latin typeface="Avenir Next LT Pro" panose="020B0504020202020204" pitchFamily="34" charset="0"/>
                </a:rPr>
                <a:t>Before 5G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E0D747-A8B7-509C-F286-DB7E62422131}"/>
                </a:ext>
              </a:extLst>
            </p:cNvPr>
            <p:cNvSpPr txBox="1"/>
            <p:nvPr/>
          </p:nvSpPr>
          <p:spPr>
            <a:xfrm>
              <a:off x="1528327" y="6004083"/>
              <a:ext cx="1291893" cy="3381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latin typeface="Avenir Next LT Pro" panose="020B0504020202020204" pitchFamily="34" charset="0"/>
                </a:rPr>
                <a:t>After 5G</a:t>
              </a:r>
            </a:p>
          </p:txBody>
        </p:sp>
      </p:grpSp>
      <p:sp>
        <p:nvSpPr>
          <p:cNvPr id="26" name="TextBox 31">
            <a:extLst>
              <a:ext uri="{FF2B5EF4-FFF2-40B4-BE49-F238E27FC236}">
                <a16:creationId xmlns:a16="http://schemas.microsoft.com/office/drawing/2014/main" id="{B787F8BF-FE62-057A-ADAE-830F7303F035}"/>
              </a:ext>
            </a:extLst>
          </p:cNvPr>
          <p:cNvSpPr txBox="1"/>
          <p:nvPr/>
        </p:nvSpPr>
        <p:spPr>
          <a:xfrm>
            <a:off x="1923869" y="103630"/>
            <a:ext cx="4515031" cy="886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5000" b="1" dirty="0">
                <a:solidFill>
                  <a:srgbClr val="E9B0F4"/>
                </a:solidFill>
                <a:latin typeface="Garet Bold"/>
                <a:ea typeface="Garet Bold"/>
                <a:cs typeface="Garet Bold"/>
                <a:sym typeface="Garet Bold"/>
              </a:rPr>
              <a:t>Market Share</a:t>
            </a:r>
          </a:p>
        </p:txBody>
      </p:sp>
      <p:sp>
        <p:nvSpPr>
          <p:cNvPr id="27" name="TextBox 32">
            <a:extLst>
              <a:ext uri="{FF2B5EF4-FFF2-40B4-BE49-F238E27FC236}">
                <a16:creationId xmlns:a16="http://schemas.microsoft.com/office/drawing/2014/main" id="{CC98683B-C402-644D-7341-053374DA54EF}"/>
              </a:ext>
            </a:extLst>
          </p:cNvPr>
          <p:cNvSpPr txBox="1"/>
          <p:nvPr/>
        </p:nvSpPr>
        <p:spPr>
          <a:xfrm>
            <a:off x="5728535" y="97864"/>
            <a:ext cx="3701284" cy="857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40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Pre &amp; Post 5G</a:t>
            </a:r>
          </a:p>
        </p:txBody>
      </p:sp>
      <p:sp>
        <p:nvSpPr>
          <p:cNvPr id="36" name="Freeform 4">
            <a:extLst>
              <a:ext uri="{FF2B5EF4-FFF2-40B4-BE49-F238E27FC236}">
                <a16:creationId xmlns:a16="http://schemas.microsoft.com/office/drawing/2014/main" id="{D3DD40D2-9BBB-2AA7-0085-8C631B0B1BF8}"/>
              </a:ext>
            </a:extLst>
          </p:cNvPr>
          <p:cNvSpPr/>
          <p:nvPr/>
        </p:nvSpPr>
        <p:spPr>
          <a:xfrm>
            <a:off x="8983073" y="3783912"/>
            <a:ext cx="4142675" cy="3665148"/>
          </a:xfrm>
          <a:custGeom>
            <a:avLst/>
            <a:gdLst/>
            <a:ahLst/>
            <a:cxnLst/>
            <a:rect l="l" t="t" r="r" b="b"/>
            <a:pathLst>
              <a:path w="7424701" h="6385243">
                <a:moveTo>
                  <a:pt x="0" y="0"/>
                </a:moveTo>
                <a:lnTo>
                  <a:pt x="7424701" y="0"/>
                </a:lnTo>
                <a:lnTo>
                  <a:pt x="7424701" y="6385243"/>
                </a:lnTo>
                <a:lnTo>
                  <a:pt x="0" y="6385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E9624C-07A9-80DD-9DC2-6DA47DEFFC71}"/>
              </a:ext>
            </a:extLst>
          </p:cNvPr>
          <p:cNvGrpSpPr/>
          <p:nvPr/>
        </p:nvGrpSpPr>
        <p:grpSpPr>
          <a:xfrm>
            <a:off x="6225756" y="1462653"/>
            <a:ext cx="4959635" cy="1069208"/>
            <a:chOff x="5852423" y="1453020"/>
            <a:chExt cx="4959635" cy="1069208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F9B0F19E-68BF-77BA-101D-10846FFFFAA8}"/>
                </a:ext>
              </a:extLst>
            </p:cNvPr>
            <p:cNvSpPr/>
            <p:nvPr/>
          </p:nvSpPr>
          <p:spPr>
            <a:xfrm rot="5400000" flipV="1">
              <a:off x="7797637" y="-492194"/>
              <a:ext cx="1069208" cy="4959635"/>
            </a:xfrm>
            <a:custGeom>
              <a:avLst/>
              <a:gdLst/>
              <a:ahLst/>
              <a:cxnLst/>
              <a:rect l="l" t="t" r="r" b="b"/>
              <a:pathLst>
                <a:path w="1517287" h="6519591">
                  <a:moveTo>
                    <a:pt x="0" y="6519592"/>
                  </a:moveTo>
                  <a:lnTo>
                    <a:pt x="1517286" y="6519592"/>
                  </a:lnTo>
                  <a:lnTo>
                    <a:pt x="1517286" y="0"/>
                  </a:lnTo>
                  <a:lnTo>
                    <a:pt x="0" y="0"/>
                  </a:lnTo>
                  <a:lnTo>
                    <a:pt x="0" y="6519592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A237CB-952E-710E-19DE-23E81037CE20}"/>
                </a:ext>
              </a:extLst>
            </p:cNvPr>
            <p:cNvSpPr txBox="1"/>
            <p:nvPr/>
          </p:nvSpPr>
          <p:spPr>
            <a:xfrm>
              <a:off x="7120322" y="1664457"/>
              <a:ext cx="342939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/>
                <a:t>Market share dropped by 5.8% post-5G despite stable revenue</a:t>
              </a:r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D4C7F3F-6FD5-89D4-7B0B-DF81B41751E5}"/>
                </a:ext>
              </a:extLst>
            </p:cNvPr>
            <p:cNvSpPr txBox="1"/>
            <p:nvPr/>
          </p:nvSpPr>
          <p:spPr>
            <a:xfrm>
              <a:off x="6069222" y="1502854"/>
              <a:ext cx="939692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000" dirty="0"/>
                <a:t>📉</a:t>
              </a:r>
              <a:r>
                <a:rPr lang="en-US" sz="5000" dirty="0"/>
                <a:t>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B49D80C-F4EE-B428-CFE0-3E389BE4F0D4}"/>
              </a:ext>
            </a:extLst>
          </p:cNvPr>
          <p:cNvGrpSpPr/>
          <p:nvPr/>
        </p:nvGrpSpPr>
        <p:grpSpPr>
          <a:xfrm>
            <a:off x="6246143" y="3048743"/>
            <a:ext cx="4918860" cy="1095402"/>
            <a:chOff x="5927066" y="2655790"/>
            <a:chExt cx="4918860" cy="880261"/>
          </a:xfrm>
        </p:grpSpPr>
        <p:sp>
          <p:nvSpPr>
            <p:cNvPr id="40" name="Freeform 2">
              <a:extLst>
                <a:ext uri="{FF2B5EF4-FFF2-40B4-BE49-F238E27FC236}">
                  <a16:creationId xmlns:a16="http://schemas.microsoft.com/office/drawing/2014/main" id="{467D25B4-FAD8-408D-C137-E4053981EC88}"/>
                </a:ext>
              </a:extLst>
            </p:cNvPr>
            <p:cNvSpPr/>
            <p:nvPr/>
          </p:nvSpPr>
          <p:spPr>
            <a:xfrm rot="16200000">
              <a:off x="7929430" y="653426"/>
              <a:ext cx="880261" cy="4884990"/>
            </a:xfrm>
            <a:custGeom>
              <a:avLst/>
              <a:gdLst/>
              <a:ahLst/>
              <a:cxnLst/>
              <a:rect l="l" t="t" r="r" b="b"/>
              <a:pathLst>
                <a:path w="1517287" h="6519591">
                  <a:moveTo>
                    <a:pt x="0" y="0"/>
                  </a:moveTo>
                  <a:lnTo>
                    <a:pt x="1517287" y="0"/>
                  </a:lnTo>
                  <a:lnTo>
                    <a:pt x="1517287" y="6519592"/>
                  </a:lnTo>
                  <a:lnTo>
                    <a:pt x="0" y="6519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8A6C9E0-1AF4-B393-9CDA-5DC0A4B9E8F6}"/>
                </a:ext>
              </a:extLst>
            </p:cNvPr>
            <p:cNvSpPr txBox="1"/>
            <p:nvPr/>
          </p:nvSpPr>
          <p:spPr>
            <a:xfrm>
              <a:off x="7120321" y="2827470"/>
              <a:ext cx="372560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/>
                <a:t>Lowest share in Sept (17.8%) → rising competition</a:t>
              </a:r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F35CD8-0553-008F-811A-5CB24B4F3A7B}"/>
                </a:ext>
              </a:extLst>
            </p:cNvPr>
            <p:cNvSpPr txBox="1"/>
            <p:nvPr/>
          </p:nvSpPr>
          <p:spPr>
            <a:xfrm>
              <a:off x="6121786" y="2809583"/>
              <a:ext cx="70104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000" dirty="0"/>
                <a:t>⚠️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7265380-907E-EE77-4BD2-E3BD082BC643}"/>
              </a:ext>
            </a:extLst>
          </p:cNvPr>
          <p:cNvGrpSpPr/>
          <p:nvPr/>
        </p:nvGrpSpPr>
        <p:grpSpPr>
          <a:xfrm>
            <a:off x="6246143" y="4661026"/>
            <a:ext cx="4918860" cy="1213384"/>
            <a:chOff x="5852422" y="3719037"/>
            <a:chExt cx="5067983" cy="955460"/>
          </a:xfrm>
        </p:grpSpPr>
        <p:sp>
          <p:nvSpPr>
            <p:cNvPr id="41" name="Freeform 4">
              <a:extLst>
                <a:ext uri="{FF2B5EF4-FFF2-40B4-BE49-F238E27FC236}">
                  <a16:creationId xmlns:a16="http://schemas.microsoft.com/office/drawing/2014/main" id="{E4942C2D-1770-FB9C-4614-1DC8E3C465AA}"/>
                </a:ext>
              </a:extLst>
            </p:cNvPr>
            <p:cNvSpPr/>
            <p:nvPr/>
          </p:nvSpPr>
          <p:spPr>
            <a:xfrm rot="16200000">
              <a:off x="7896932" y="1674527"/>
              <a:ext cx="955460" cy="5044480"/>
            </a:xfrm>
            <a:custGeom>
              <a:avLst/>
              <a:gdLst/>
              <a:ahLst/>
              <a:cxnLst/>
              <a:rect l="l" t="t" r="r" b="b"/>
              <a:pathLst>
                <a:path w="1517287" h="6519591">
                  <a:moveTo>
                    <a:pt x="0" y="0"/>
                  </a:moveTo>
                  <a:lnTo>
                    <a:pt x="1517287" y="0"/>
                  </a:lnTo>
                  <a:lnTo>
                    <a:pt x="1517287" y="6519592"/>
                  </a:lnTo>
                  <a:lnTo>
                    <a:pt x="0" y="6519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D00C16-7353-EF01-6AC1-80F9B9C9D209}"/>
                </a:ext>
              </a:extLst>
            </p:cNvPr>
            <p:cNvSpPr txBox="1"/>
            <p:nvPr/>
          </p:nvSpPr>
          <p:spPr>
            <a:xfrm>
              <a:off x="7163269" y="3871058"/>
              <a:ext cx="375713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/>
                <a:t>Time to evaluate competitor strategies &amp; improve positioning</a:t>
              </a:r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61655E-2BF5-E4A9-708D-2F32F6C6EA05}"/>
                </a:ext>
              </a:extLst>
            </p:cNvPr>
            <p:cNvSpPr txBox="1"/>
            <p:nvPr/>
          </p:nvSpPr>
          <p:spPr>
            <a:xfrm>
              <a:off x="6069222" y="3974912"/>
              <a:ext cx="1156647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000" dirty="0"/>
                <a:t>🔍 </a:t>
              </a:r>
            </a:p>
          </p:txBody>
        </p:sp>
      </p:grpSp>
      <p:sp>
        <p:nvSpPr>
          <p:cNvPr id="5" name="AutoShape 22">
            <a:extLst>
              <a:ext uri="{FF2B5EF4-FFF2-40B4-BE49-F238E27FC236}">
                <a16:creationId xmlns:a16="http://schemas.microsoft.com/office/drawing/2014/main" id="{7E93F985-BBC3-8760-FB01-99F199E59AFE}"/>
              </a:ext>
            </a:extLst>
          </p:cNvPr>
          <p:cNvSpPr/>
          <p:nvPr/>
        </p:nvSpPr>
        <p:spPr>
          <a:xfrm>
            <a:off x="1363744" y="1121009"/>
            <a:ext cx="9419772" cy="0"/>
          </a:xfrm>
          <a:prstGeom prst="line">
            <a:avLst/>
          </a:prstGeom>
          <a:ln w="142875" cap="rnd">
            <a:gradFill>
              <a:gsLst>
                <a:gs pos="0">
                  <a:srgbClr val="BA93C2">
                    <a:alpha val="0"/>
                  </a:srgbClr>
                </a:gs>
                <a:gs pos="50000">
                  <a:srgbClr val="BA93C2">
                    <a:alpha val="100000"/>
                  </a:srgbClr>
                </a:gs>
                <a:gs pos="100000">
                  <a:srgbClr val="BA93C2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69D5CF-D201-BB94-92F5-CF72E25A3FF5}"/>
              </a:ext>
            </a:extLst>
          </p:cNvPr>
          <p:cNvGrpSpPr/>
          <p:nvPr/>
        </p:nvGrpSpPr>
        <p:grpSpPr>
          <a:xfrm>
            <a:off x="10720337" y="259123"/>
            <a:ext cx="1279619" cy="377688"/>
            <a:chOff x="10320787" y="422412"/>
            <a:chExt cx="1279619" cy="377688"/>
          </a:xfrm>
        </p:grpSpPr>
        <p:grpSp>
          <p:nvGrpSpPr>
            <p:cNvPr id="21" name="Group 2">
              <a:extLst>
                <a:ext uri="{FF2B5EF4-FFF2-40B4-BE49-F238E27FC236}">
                  <a16:creationId xmlns:a16="http://schemas.microsoft.com/office/drawing/2014/main" id="{3E510910-4992-A7D1-E6AC-39B49D9930B7}"/>
                </a:ext>
              </a:extLst>
            </p:cNvPr>
            <p:cNvGrpSpPr/>
            <p:nvPr/>
          </p:nvGrpSpPr>
          <p:grpSpPr>
            <a:xfrm>
              <a:off x="10320787" y="422412"/>
              <a:ext cx="1279619" cy="377688"/>
              <a:chOff x="0" y="0"/>
              <a:chExt cx="505529" cy="149210"/>
            </a:xfrm>
          </p:grpSpPr>
          <p:sp>
            <p:nvSpPr>
              <p:cNvPr id="31" name="Freeform 3">
                <a:extLst>
                  <a:ext uri="{FF2B5EF4-FFF2-40B4-BE49-F238E27FC236}">
                    <a16:creationId xmlns:a16="http://schemas.microsoft.com/office/drawing/2014/main" id="{99F1F82B-1760-FAA0-1A9C-F408CC6974C2}"/>
                  </a:ext>
                </a:extLst>
              </p:cNvPr>
              <p:cNvSpPr/>
              <p:nvPr/>
            </p:nvSpPr>
            <p:spPr>
              <a:xfrm>
                <a:off x="0" y="0"/>
                <a:ext cx="505529" cy="149210"/>
              </a:xfrm>
              <a:custGeom>
                <a:avLst/>
                <a:gdLst/>
                <a:ahLst/>
                <a:cxnLst/>
                <a:rect l="l" t="t" r="r" b="b"/>
                <a:pathLst>
                  <a:path w="505529" h="149210">
                    <a:moveTo>
                      <a:pt x="56468" y="0"/>
                    </a:moveTo>
                    <a:lnTo>
                      <a:pt x="449060" y="0"/>
                    </a:lnTo>
                    <a:cubicBezTo>
                      <a:pt x="464037" y="0"/>
                      <a:pt x="478400" y="5949"/>
                      <a:pt x="488990" y="16539"/>
                    </a:cubicBezTo>
                    <a:cubicBezTo>
                      <a:pt x="499579" y="27129"/>
                      <a:pt x="505529" y="41492"/>
                      <a:pt x="505529" y="56468"/>
                    </a:cubicBezTo>
                    <a:lnTo>
                      <a:pt x="505529" y="92742"/>
                    </a:lnTo>
                    <a:cubicBezTo>
                      <a:pt x="505529" y="107718"/>
                      <a:pt x="499579" y="122081"/>
                      <a:pt x="488990" y="132671"/>
                    </a:cubicBezTo>
                    <a:cubicBezTo>
                      <a:pt x="478400" y="143261"/>
                      <a:pt x="464037" y="149210"/>
                      <a:pt x="449060" y="149210"/>
                    </a:cubicBezTo>
                    <a:lnTo>
                      <a:pt x="56468" y="149210"/>
                    </a:lnTo>
                    <a:cubicBezTo>
                      <a:pt x="41492" y="149210"/>
                      <a:pt x="27129" y="143261"/>
                      <a:pt x="16539" y="132671"/>
                    </a:cubicBezTo>
                    <a:cubicBezTo>
                      <a:pt x="5949" y="122081"/>
                      <a:pt x="0" y="107718"/>
                      <a:pt x="0" y="92742"/>
                    </a:cubicBezTo>
                    <a:lnTo>
                      <a:pt x="0" y="56468"/>
                    </a:lnTo>
                    <a:cubicBezTo>
                      <a:pt x="0" y="41492"/>
                      <a:pt x="5949" y="27129"/>
                      <a:pt x="16539" y="16539"/>
                    </a:cubicBezTo>
                    <a:cubicBezTo>
                      <a:pt x="27129" y="5949"/>
                      <a:pt x="41492" y="0"/>
                      <a:pt x="5646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00D6">
                      <a:alpha val="100000"/>
                    </a:srgbClr>
                  </a:gs>
                  <a:gs pos="100000">
                    <a:srgbClr val="E000F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 sz="1200" dirty="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33" name="TextBox 4">
                <a:extLst>
                  <a:ext uri="{FF2B5EF4-FFF2-40B4-BE49-F238E27FC236}">
                    <a16:creationId xmlns:a16="http://schemas.microsoft.com/office/drawing/2014/main" id="{3D68B47A-A6D5-C2FC-C118-D3EE14749E92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505529" cy="20636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>
                  <a:latin typeface="Avenir Next LT Pro" panose="020B0504020202020204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380FED-4507-4A57-A1E0-B6D03E99259F}"/>
                </a:ext>
              </a:extLst>
            </p:cNvPr>
            <p:cNvSpPr txBox="1"/>
            <p:nvPr/>
          </p:nvSpPr>
          <p:spPr>
            <a:xfrm>
              <a:off x="10536145" y="422412"/>
              <a:ext cx="10619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Avenir Next LT Pro" panose="020B0504020202020204" pitchFamily="34" charset="0"/>
                </a:rPr>
                <a:t>Page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400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0E38F-1C82-6BD5-FE51-B05DBFC37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A8197E0-C161-C936-C376-10D3F546ACF9}"/>
              </a:ext>
            </a:extLst>
          </p:cNvPr>
          <p:cNvGrpSpPr/>
          <p:nvPr/>
        </p:nvGrpSpPr>
        <p:grpSpPr>
          <a:xfrm>
            <a:off x="7257059" y="970372"/>
            <a:ext cx="4861112" cy="5724659"/>
            <a:chOff x="7001187" y="970371"/>
            <a:chExt cx="4861112" cy="5724659"/>
          </a:xfrm>
          <a:effectLst/>
        </p:grpSpPr>
        <p:grpSp>
          <p:nvGrpSpPr>
            <p:cNvPr id="12" name="Group 9">
              <a:extLst>
                <a:ext uri="{FF2B5EF4-FFF2-40B4-BE49-F238E27FC236}">
                  <a16:creationId xmlns:a16="http://schemas.microsoft.com/office/drawing/2014/main" id="{2128A183-B8BD-C315-1246-0DAB7BE3FED8}"/>
                </a:ext>
              </a:extLst>
            </p:cNvPr>
            <p:cNvGrpSpPr/>
            <p:nvPr/>
          </p:nvGrpSpPr>
          <p:grpSpPr>
            <a:xfrm rot="16200000">
              <a:off x="6569413" y="1402145"/>
              <a:ext cx="5724659" cy="4861112"/>
              <a:chOff x="0" y="0"/>
              <a:chExt cx="890986" cy="1166956"/>
            </a:xfrm>
          </p:grpSpPr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941D4835-3B51-3539-79DF-49E9FCFEFE81}"/>
                  </a:ext>
                </a:extLst>
              </p:cNvPr>
              <p:cNvSpPr/>
              <p:nvPr/>
            </p:nvSpPr>
            <p:spPr>
              <a:xfrm>
                <a:off x="0" y="0"/>
                <a:ext cx="890986" cy="1166956"/>
              </a:xfrm>
              <a:custGeom>
                <a:avLst/>
                <a:gdLst/>
                <a:ahLst/>
                <a:cxnLst/>
                <a:rect l="l" t="t" r="r" b="b"/>
                <a:pathLst>
                  <a:path w="890986" h="1166956">
                    <a:moveTo>
                      <a:pt x="46656" y="0"/>
                    </a:moveTo>
                    <a:lnTo>
                      <a:pt x="844330" y="0"/>
                    </a:lnTo>
                    <a:cubicBezTo>
                      <a:pt x="870097" y="0"/>
                      <a:pt x="890986" y="20889"/>
                      <a:pt x="890986" y="46656"/>
                    </a:cubicBezTo>
                    <a:lnTo>
                      <a:pt x="890986" y="1120300"/>
                    </a:lnTo>
                    <a:cubicBezTo>
                      <a:pt x="890986" y="1146067"/>
                      <a:pt x="870097" y="1166956"/>
                      <a:pt x="844330" y="1166956"/>
                    </a:cubicBezTo>
                    <a:lnTo>
                      <a:pt x="46656" y="1166956"/>
                    </a:lnTo>
                    <a:cubicBezTo>
                      <a:pt x="20889" y="1166956"/>
                      <a:pt x="0" y="1146067"/>
                      <a:pt x="0" y="1120300"/>
                    </a:cubicBezTo>
                    <a:lnTo>
                      <a:pt x="0" y="46656"/>
                    </a:lnTo>
                    <a:cubicBezTo>
                      <a:pt x="0" y="20889"/>
                      <a:pt x="20889" y="0"/>
                      <a:pt x="4665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31416">
                      <a:alpha val="100000"/>
                    </a:srgbClr>
                  </a:gs>
                  <a:gs pos="33333">
                    <a:srgbClr val="284247">
                      <a:alpha val="100000"/>
                    </a:srgbClr>
                  </a:gs>
                  <a:gs pos="66667">
                    <a:srgbClr val="19616D">
                      <a:alpha val="100000"/>
                    </a:srgbClr>
                  </a:gs>
                  <a:gs pos="100000">
                    <a:srgbClr val="3CC2D8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1">
                <a:extLst>
                  <a:ext uri="{FF2B5EF4-FFF2-40B4-BE49-F238E27FC236}">
                    <a16:creationId xmlns:a16="http://schemas.microsoft.com/office/drawing/2014/main" id="{6F5B6F0A-58E8-4C62-D9D8-8010CAC1EA1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90986" cy="12050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DDEC85B-00DA-509A-9EC2-7B3CA8123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778" r="4484"/>
            <a:stretch>
              <a:fillRect/>
            </a:stretch>
          </p:blipFill>
          <p:spPr>
            <a:xfrm>
              <a:off x="7285741" y="1172002"/>
              <a:ext cx="4358834" cy="533550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23" name="TextBox 31">
            <a:extLst>
              <a:ext uri="{FF2B5EF4-FFF2-40B4-BE49-F238E27FC236}">
                <a16:creationId xmlns:a16="http://schemas.microsoft.com/office/drawing/2014/main" id="{79B43904-730B-0E25-339D-DD1A6969D982}"/>
              </a:ext>
            </a:extLst>
          </p:cNvPr>
          <p:cNvSpPr txBox="1"/>
          <p:nvPr/>
        </p:nvSpPr>
        <p:spPr>
          <a:xfrm>
            <a:off x="-391455" y="-183304"/>
            <a:ext cx="8142514" cy="835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2500" b="1" dirty="0">
                <a:solidFill>
                  <a:srgbClr val="E9B0F4"/>
                </a:solidFill>
                <a:latin typeface="Avenir Next LT Pro" panose="020B0504020202020204" pitchFamily="34" charset="0"/>
              </a:rPr>
              <a:t>Understanding the Gaps in KPI % Changes</a:t>
            </a:r>
            <a:endParaRPr lang="en-US" sz="2500" b="1" dirty="0">
              <a:solidFill>
                <a:srgbClr val="E9B0F4"/>
              </a:solidFill>
              <a:latin typeface="Avenir Next LT Pro" panose="020B0504020202020204" pitchFamily="34" charset="0"/>
              <a:ea typeface="Garet Bold"/>
              <a:cs typeface="Garet Bold"/>
              <a:sym typeface="Garet Bold"/>
            </a:endParaRP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12FB4D20-8991-9007-14D2-29A90065EE96}"/>
              </a:ext>
            </a:extLst>
          </p:cNvPr>
          <p:cNvSpPr txBox="1"/>
          <p:nvPr/>
        </p:nvSpPr>
        <p:spPr>
          <a:xfrm>
            <a:off x="-1137826" y="220759"/>
            <a:ext cx="7640226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2000" b="1" dirty="0">
                <a:latin typeface="Avenir Next LT Pro" panose="020B0504020202020204" pitchFamily="34" charset="0"/>
              </a:rPr>
              <a:t>Why Percentages Alone Can Mislead</a:t>
            </a:r>
            <a:endParaRPr lang="en-US" sz="2000" b="1" dirty="0">
              <a:latin typeface="Avenir Next LT Pro" panose="020B0504020202020204" pitchFamily="34" charset="0"/>
              <a:ea typeface="Garet Bold"/>
              <a:cs typeface="Garet Bold"/>
              <a:sym typeface="Garet Bold"/>
            </a:endParaRPr>
          </a:p>
        </p:txBody>
      </p:sp>
      <p:sp>
        <p:nvSpPr>
          <p:cNvPr id="25" name="AutoShape 22">
            <a:extLst>
              <a:ext uri="{FF2B5EF4-FFF2-40B4-BE49-F238E27FC236}">
                <a16:creationId xmlns:a16="http://schemas.microsoft.com/office/drawing/2014/main" id="{63576744-6F6E-EA21-3B4A-DE9254FF8D7A}"/>
              </a:ext>
            </a:extLst>
          </p:cNvPr>
          <p:cNvSpPr/>
          <p:nvPr/>
        </p:nvSpPr>
        <p:spPr>
          <a:xfrm flipV="1">
            <a:off x="261257" y="1172003"/>
            <a:ext cx="6837090" cy="35167"/>
          </a:xfrm>
          <a:prstGeom prst="line">
            <a:avLst/>
          </a:prstGeom>
          <a:ln w="142875" cap="rnd">
            <a:gradFill>
              <a:gsLst>
                <a:gs pos="0">
                  <a:srgbClr val="BA93C2">
                    <a:alpha val="0"/>
                  </a:srgbClr>
                </a:gs>
                <a:gs pos="50000">
                  <a:srgbClr val="BA93C2">
                    <a:alpha val="100000"/>
                  </a:srgbClr>
                </a:gs>
                <a:gs pos="100000">
                  <a:srgbClr val="BA93C2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52FA0DA-2932-C4A7-0210-27E5A82692E1}"/>
              </a:ext>
            </a:extLst>
          </p:cNvPr>
          <p:cNvGrpSpPr/>
          <p:nvPr/>
        </p:nvGrpSpPr>
        <p:grpSpPr>
          <a:xfrm>
            <a:off x="174506" y="1477112"/>
            <a:ext cx="6949547" cy="1025474"/>
            <a:chOff x="174506" y="1477112"/>
            <a:chExt cx="6949547" cy="102547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D955C4-824B-0DB1-F152-887B09ECA2CC}"/>
                </a:ext>
              </a:extLst>
            </p:cNvPr>
            <p:cNvSpPr txBox="1"/>
            <p:nvPr/>
          </p:nvSpPr>
          <p:spPr>
            <a:xfrm>
              <a:off x="882910" y="1477112"/>
              <a:ext cx="6241143" cy="1025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Avenir Next LT Pro" panose="020B0504020202020204" pitchFamily="34" charset="0"/>
                </a:rPr>
                <a:t>⚠️ </a:t>
              </a:r>
              <a:r>
                <a:rPr lang="en-US" sz="1400" b="1" dirty="0">
                  <a:latin typeface="Avenir Next LT Pro" panose="020B0504020202020204" pitchFamily="34" charset="0"/>
                </a:rPr>
                <a:t>% Change can mislead</a:t>
              </a:r>
              <a:r>
                <a:rPr lang="en-US" sz="1400" dirty="0">
                  <a:latin typeface="Avenir Next LT Pro" panose="020B0504020202020204" pitchFamily="34" charset="0"/>
                </a:rPr>
                <a:t> when base value is small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Avenir Next LT Pro" panose="020B0504020202020204" pitchFamily="34" charset="0"/>
                </a:rPr>
                <a:t>E.g., Lucknow showed </a:t>
              </a:r>
              <a:r>
                <a:rPr lang="en-US" sz="1400" b="1" dirty="0">
                  <a:latin typeface="Avenir Next LT Pro" panose="020B0504020202020204" pitchFamily="34" charset="0"/>
                </a:rPr>
                <a:t>+77% churn</a:t>
              </a:r>
              <a:r>
                <a:rPr lang="en-US" sz="1400" dirty="0">
                  <a:latin typeface="Avenir Next LT Pro" panose="020B0504020202020204" pitchFamily="34" charset="0"/>
                </a:rPr>
                <a:t>, but actual user loss was ~130K only, which is compensated by +2% (~90K) increase in </a:t>
              </a:r>
              <a:r>
                <a:rPr lang="en-US" sz="1400" b="1" dirty="0">
                  <a:latin typeface="Avenir Next LT Pro" panose="020B0504020202020204" pitchFamily="34" charset="0"/>
                </a:rPr>
                <a:t>TAU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268C45F-FA34-708C-297D-EF2AA7AB1EDB}"/>
                </a:ext>
              </a:extLst>
            </p:cNvPr>
            <p:cNvGrpSpPr/>
            <p:nvPr/>
          </p:nvGrpSpPr>
          <p:grpSpPr>
            <a:xfrm>
              <a:off x="174506" y="1560228"/>
              <a:ext cx="738462" cy="636140"/>
              <a:chOff x="257107" y="1560228"/>
              <a:chExt cx="738462" cy="636140"/>
            </a:xfrm>
          </p:grpSpPr>
          <p:grpSp>
            <p:nvGrpSpPr>
              <p:cNvPr id="34" name="Group 8">
                <a:extLst>
                  <a:ext uri="{FF2B5EF4-FFF2-40B4-BE49-F238E27FC236}">
                    <a16:creationId xmlns:a16="http://schemas.microsoft.com/office/drawing/2014/main" id="{724F9DC2-DC0F-C583-4756-C1544C6C32D5}"/>
                  </a:ext>
                </a:extLst>
              </p:cNvPr>
              <p:cNvGrpSpPr/>
              <p:nvPr/>
            </p:nvGrpSpPr>
            <p:grpSpPr>
              <a:xfrm>
                <a:off x="327421" y="1560228"/>
                <a:ext cx="624671" cy="607656"/>
                <a:chOff x="0" y="0"/>
                <a:chExt cx="812800" cy="812800"/>
              </a:xfrm>
            </p:grpSpPr>
            <p:sp>
              <p:nvSpPr>
                <p:cNvPr id="35" name="Freeform 9">
                  <a:extLst>
                    <a:ext uri="{FF2B5EF4-FFF2-40B4-BE49-F238E27FC236}">
                      <a16:creationId xmlns:a16="http://schemas.microsoft.com/office/drawing/2014/main" id="{0C82256C-8D01-65CE-D254-AD4F91CC964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7AFFE6">
                        <a:alpha val="100000"/>
                      </a:srgbClr>
                    </a:gs>
                    <a:gs pos="33333">
                      <a:srgbClr val="3A8B7E">
                        <a:alpha val="100000"/>
                      </a:srgbClr>
                    </a:gs>
                    <a:gs pos="66667">
                      <a:srgbClr val="131416">
                        <a:alpha val="100000"/>
                      </a:srgbClr>
                    </a:gs>
                    <a:gs pos="100000">
                      <a:srgbClr val="131416">
                        <a:alpha val="100000"/>
                      </a:srgbClr>
                    </a:gs>
                  </a:gsLst>
                  <a:lin ang="2700000"/>
                </a:gra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" name="TextBox 10">
                  <a:extLst>
                    <a:ext uri="{FF2B5EF4-FFF2-40B4-BE49-F238E27FC236}">
                      <a16:creationId xmlns:a16="http://schemas.microsoft.com/office/drawing/2014/main" id="{5D7A3956-DA1C-DAB3-0EAC-AB554DA98273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37" name="TextBox 18">
                <a:extLst>
                  <a:ext uri="{FF2B5EF4-FFF2-40B4-BE49-F238E27FC236}">
                    <a16:creationId xmlns:a16="http://schemas.microsoft.com/office/drawing/2014/main" id="{5B3FEC40-4835-EC82-7733-C347BC7D0327}"/>
                  </a:ext>
                </a:extLst>
              </p:cNvPr>
              <p:cNvSpPr txBox="1"/>
              <p:nvPr/>
            </p:nvSpPr>
            <p:spPr>
              <a:xfrm>
                <a:off x="257107" y="1630444"/>
                <a:ext cx="738462" cy="56592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400"/>
                  </a:lnSpc>
                </a:pPr>
                <a:r>
                  <a:rPr lang="en-US" sz="4500" b="1" spc="-315" dirty="0">
                    <a:solidFill>
                      <a:srgbClr val="FFFFFF"/>
                    </a:solidFill>
                    <a:latin typeface="Avenir Next LT Pro" panose="020B0504020202020204" pitchFamily="34" charset="0"/>
                    <a:ea typeface="Arial Unicode Bold"/>
                    <a:cs typeface="Arial Unicode Bold"/>
                    <a:sym typeface="Arial Unicode Bold"/>
                  </a:rPr>
                  <a:t>1</a:t>
                </a: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6A46391-C53E-ECF1-BAE8-208255A15393}"/>
              </a:ext>
            </a:extLst>
          </p:cNvPr>
          <p:cNvGrpSpPr/>
          <p:nvPr/>
        </p:nvGrpSpPr>
        <p:grpSpPr>
          <a:xfrm>
            <a:off x="174506" y="2672644"/>
            <a:ext cx="7152747" cy="962041"/>
            <a:chOff x="174506" y="2672644"/>
            <a:chExt cx="7152747" cy="96204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544207-CC91-8923-9AE9-AE2D5F80305D}"/>
                </a:ext>
              </a:extLst>
            </p:cNvPr>
            <p:cNvSpPr txBox="1"/>
            <p:nvPr/>
          </p:nvSpPr>
          <p:spPr>
            <a:xfrm>
              <a:off x="882910" y="2716933"/>
              <a:ext cx="6444343" cy="9177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Avenir Next LT Pro" panose="020B0504020202020204" pitchFamily="34" charset="0"/>
                </a:rPr>
                <a:t>📊 </a:t>
              </a:r>
              <a:r>
                <a:rPr lang="en-US" sz="1400" b="1" dirty="0">
                  <a:latin typeface="Avenir Next LT Pro" panose="020B0504020202020204" pitchFamily="34" charset="0"/>
                </a:rPr>
                <a:t>Revenue % change (~0.5%)</a:t>
              </a:r>
              <a:r>
                <a:rPr lang="en-US" sz="1400" dirty="0">
                  <a:latin typeface="Avenir Next LT Pro" panose="020B0504020202020204" pitchFamily="34" charset="0"/>
                </a:rPr>
                <a:t> is small, but </a:t>
              </a:r>
              <a:r>
                <a:rPr lang="en-US" sz="1400" b="1" dirty="0">
                  <a:latin typeface="Avenir Next LT Pro" panose="020B0504020202020204" pitchFamily="34" charset="0"/>
                </a:rPr>
                <a:t>market share fell ~5%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Avenir Next LT Pro" panose="020B0504020202020204" pitchFamily="34" charset="0"/>
                </a:rPr>
                <a:t> Implies that </a:t>
              </a:r>
              <a:r>
                <a:rPr lang="en-US" sz="1400" b="1" dirty="0">
                  <a:latin typeface="Avenir Next LT Pro" panose="020B0504020202020204" pitchFamily="34" charset="0"/>
                </a:rPr>
                <a:t>relative performance</a:t>
              </a:r>
              <a:r>
                <a:rPr lang="en-US" sz="1400" dirty="0">
                  <a:latin typeface="Avenir Next LT Pro" panose="020B0504020202020204" pitchFamily="34" charset="0"/>
                </a:rPr>
                <a:t> matters more than just revenue figures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E8788E7-9A69-8C75-2ABA-197511C2218F}"/>
                </a:ext>
              </a:extLst>
            </p:cNvPr>
            <p:cNvGrpSpPr/>
            <p:nvPr/>
          </p:nvGrpSpPr>
          <p:grpSpPr>
            <a:xfrm>
              <a:off x="174506" y="2672644"/>
              <a:ext cx="738462" cy="636140"/>
              <a:chOff x="208097" y="2716933"/>
              <a:chExt cx="738462" cy="636140"/>
            </a:xfrm>
          </p:grpSpPr>
          <p:grpSp>
            <p:nvGrpSpPr>
              <p:cNvPr id="42" name="Group 8">
                <a:extLst>
                  <a:ext uri="{FF2B5EF4-FFF2-40B4-BE49-F238E27FC236}">
                    <a16:creationId xmlns:a16="http://schemas.microsoft.com/office/drawing/2014/main" id="{C3677AE4-0181-7E5D-6527-755F4DF801B2}"/>
                  </a:ext>
                </a:extLst>
              </p:cNvPr>
              <p:cNvGrpSpPr/>
              <p:nvPr/>
            </p:nvGrpSpPr>
            <p:grpSpPr>
              <a:xfrm>
                <a:off x="278411" y="2716933"/>
                <a:ext cx="624671" cy="607656"/>
                <a:chOff x="0" y="0"/>
                <a:chExt cx="812800" cy="812800"/>
              </a:xfrm>
            </p:grpSpPr>
            <p:sp>
              <p:nvSpPr>
                <p:cNvPr id="43" name="Freeform 9">
                  <a:extLst>
                    <a:ext uri="{FF2B5EF4-FFF2-40B4-BE49-F238E27FC236}">
                      <a16:creationId xmlns:a16="http://schemas.microsoft.com/office/drawing/2014/main" id="{0AB45B6A-A519-DBF4-F01D-1EE9EA9A3C6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7AFFE6">
                        <a:alpha val="100000"/>
                      </a:srgbClr>
                    </a:gs>
                    <a:gs pos="33333">
                      <a:srgbClr val="3A8B7E">
                        <a:alpha val="100000"/>
                      </a:srgbClr>
                    </a:gs>
                    <a:gs pos="66667">
                      <a:srgbClr val="131416">
                        <a:alpha val="100000"/>
                      </a:srgbClr>
                    </a:gs>
                    <a:gs pos="100000">
                      <a:srgbClr val="131416">
                        <a:alpha val="100000"/>
                      </a:srgbClr>
                    </a:gs>
                  </a:gsLst>
                  <a:lin ang="2700000"/>
                </a:gra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TextBox 10">
                  <a:extLst>
                    <a:ext uri="{FF2B5EF4-FFF2-40B4-BE49-F238E27FC236}">
                      <a16:creationId xmlns:a16="http://schemas.microsoft.com/office/drawing/2014/main" id="{903331F2-C2F1-0330-30A1-7BB4B05BDE00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45" name="TextBox 18">
                <a:extLst>
                  <a:ext uri="{FF2B5EF4-FFF2-40B4-BE49-F238E27FC236}">
                    <a16:creationId xmlns:a16="http://schemas.microsoft.com/office/drawing/2014/main" id="{7C32E151-770C-F9A6-7D29-936CFF60B079}"/>
                  </a:ext>
                </a:extLst>
              </p:cNvPr>
              <p:cNvSpPr txBox="1"/>
              <p:nvPr/>
            </p:nvSpPr>
            <p:spPr>
              <a:xfrm>
                <a:off x="208097" y="2787149"/>
                <a:ext cx="738462" cy="56592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400"/>
                  </a:lnSpc>
                </a:pPr>
                <a:r>
                  <a:rPr lang="en-US" sz="4500" b="1" spc="-315" dirty="0">
                    <a:solidFill>
                      <a:srgbClr val="FFFFFF"/>
                    </a:solidFill>
                    <a:latin typeface="Avenir Next LT Pro" panose="020B0504020202020204" pitchFamily="34" charset="0"/>
                    <a:ea typeface="Arial Unicode Bold"/>
                    <a:cs typeface="Arial Unicode Bold"/>
                    <a:sym typeface="Arial Unicode Bold"/>
                  </a:rPr>
                  <a:t>2</a:t>
                </a:r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799F409-2D76-A311-2791-A64989C97BD5}"/>
              </a:ext>
            </a:extLst>
          </p:cNvPr>
          <p:cNvGrpSpPr/>
          <p:nvPr/>
        </p:nvGrpSpPr>
        <p:grpSpPr>
          <a:xfrm>
            <a:off x="174506" y="3776462"/>
            <a:ext cx="6949547" cy="702308"/>
            <a:chOff x="174506" y="3776462"/>
            <a:chExt cx="6949547" cy="70230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D1EA78-3503-42FF-9C51-EE589CFADA1D}"/>
                </a:ext>
              </a:extLst>
            </p:cNvPr>
            <p:cNvSpPr txBox="1"/>
            <p:nvPr/>
          </p:nvSpPr>
          <p:spPr>
            <a:xfrm>
              <a:off x="882910" y="3776462"/>
              <a:ext cx="6241143" cy="7023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Avenir Next LT Pro" panose="020B0504020202020204" pitchFamily="34" charset="0"/>
                </a:rPr>
                <a:t>📌 </a:t>
              </a:r>
              <a:r>
                <a:rPr lang="en-US" sz="1400" b="1" dirty="0">
                  <a:latin typeface="Avenir Next LT Pro" panose="020B0504020202020204" pitchFamily="34" charset="0"/>
                </a:rPr>
                <a:t>TAU dropped by ~7M</a:t>
              </a:r>
              <a:r>
                <a:rPr lang="en-US" sz="1400" dirty="0">
                  <a:latin typeface="Avenir Next LT Pro" panose="020B0504020202020204" pitchFamily="34" charset="0"/>
                </a:rPr>
                <a:t>, but </a:t>
              </a:r>
              <a:r>
                <a:rPr lang="en-US" sz="1400" b="1" dirty="0" err="1">
                  <a:latin typeface="Avenir Next LT Pro" panose="020B0504020202020204" pitchFamily="34" charset="0"/>
                </a:rPr>
                <a:t>TUsU</a:t>
              </a:r>
              <a:r>
                <a:rPr lang="en-US" sz="1400" b="1" dirty="0">
                  <a:latin typeface="Avenir Next LT Pro" panose="020B0504020202020204" pitchFamily="34" charset="0"/>
                </a:rPr>
                <a:t> increased by only ~1.4M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Avenir Next LT Pro" panose="020B0504020202020204" pitchFamily="34" charset="0"/>
                </a:rPr>
                <a:t> This gap suggests </a:t>
              </a:r>
              <a:r>
                <a:rPr lang="en-US" sz="1400" b="1" dirty="0">
                  <a:latin typeface="Avenir Next LT Pro" panose="020B0504020202020204" pitchFamily="34" charset="0"/>
                </a:rPr>
                <a:t>dormant users</a:t>
              </a:r>
              <a:r>
                <a:rPr lang="en-US" sz="1400" dirty="0">
                  <a:latin typeface="Avenir Next LT Pro" panose="020B0504020202020204" pitchFamily="34" charset="0"/>
                </a:rPr>
                <a:t> or temporary inactivity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5188887-8B45-FECC-40BB-EB7368FFB6C9}"/>
                </a:ext>
              </a:extLst>
            </p:cNvPr>
            <p:cNvGrpSpPr/>
            <p:nvPr/>
          </p:nvGrpSpPr>
          <p:grpSpPr>
            <a:xfrm>
              <a:off x="174506" y="3800174"/>
              <a:ext cx="738462" cy="636140"/>
              <a:chOff x="208097" y="3914370"/>
              <a:chExt cx="738462" cy="636140"/>
            </a:xfrm>
          </p:grpSpPr>
          <p:grpSp>
            <p:nvGrpSpPr>
              <p:cNvPr id="50" name="Group 8">
                <a:extLst>
                  <a:ext uri="{FF2B5EF4-FFF2-40B4-BE49-F238E27FC236}">
                    <a16:creationId xmlns:a16="http://schemas.microsoft.com/office/drawing/2014/main" id="{307208D6-9FFA-BA35-6E35-B393A1A2D656}"/>
                  </a:ext>
                </a:extLst>
              </p:cNvPr>
              <p:cNvGrpSpPr/>
              <p:nvPr/>
            </p:nvGrpSpPr>
            <p:grpSpPr>
              <a:xfrm>
                <a:off x="278411" y="3914370"/>
                <a:ext cx="624671" cy="607656"/>
                <a:chOff x="0" y="0"/>
                <a:chExt cx="812800" cy="812800"/>
              </a:xfrm>
            </p:grpSpPr>
            <p:sp>
              <p:nvSpPr>
                <p:cNvPr id="51" name="Freeform 9">
                  <a:extLst>
                    <a:ext uri="{FF2B5EF4-FFF2-40B4-BE49-F238E27FC236}">
                      <a16:creationId xmlns:a16="http://schemas.microsoft.com/office/drawing/2014/main" id="{8192F9F4-3CD6-0053-70F3-8069C257435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7AFFE6">
                        <a:alpha val="100000"/>
                      </a:srgbClr>
                    </a:gs>
                    <a:gs pos="33333">
                      <a:srgbClr val="3A8B7E">
                        <a:alpha val="100000"/>
                      </a:srgbClr>
                    </a:gs>
                    <a:gs pos="66667">
                      <a:srgbClr val="131416">
                        <a:alpha val="100000"/>
                      </a:srgbClr>
                    </a:gs>
                    <a:gs pos="100000">
                      <a:srgbClr val="131416">
                        <a:alpha val="100000"/>
                      </a:srgbClr>
                    </a:gs>
                  </a:gsLst>
                  <a:lin ang="2700000"/>
                </a:gra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TextBox 10">
                  <a:extLst>
                    <a:ext uri="{FF2B5EF4-FFF2-40B4-BE49-F238E27FC236}">
                      <a16:creationId xmlns:a16="http://schemas.microsoft.com/office/drawing/2014/main" id="{C3B78104-A913-215F-F059-BDC821537137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53" name="TextBox 18">
                <a:extLst>
                  <a:ext uri="{FF2B5EF4-FFF2-40B4-BE49-F238E27FC236}">
                    <a16:creationId xmlns:a16="http://schemas.microsoft.com/office/drawing/2014/main" id="{9C0F92AE-AEB4-EF39-9A76-503920DFEA56}"/>
                  </a:ext>
                </a:extLst>
              </p:cNvPr>
              <p:cNvSpPr txBox="1"/>
              <p:nvPr/>
            </p:nvSpPr>
            <p:spPr>
              <a:xfrm>
                <a:off x="208097" y="3984586"/>
                <a:ext cx="738462" cy="56592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400"/>
                  </a:lnSpc>
                </a:pPr>
                <a:r>
                  <a:rPr lang="en-US" sz="4500" b="1" spc="-315" dirty="0">
                    <a:solidFill>
                      <a:srgbClr val="FFFFFF"/>
                    </a:solidFill>
                    <a:latin typeface="Avenir Next LT Pro" panose="020B0504020202020204" pitchFamily="34" charset="0"/>
                    <a:ea typeface="Arial Unicode Bold"/>
                    <a:cs typeface="Arial Unicode Bold"/>
                    <a:sym typeface="Arial Unicode Bold"/>
                  </a:rPr>
                  <a:t>3</a:t>
                </a: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750DAF0-7902-D970-6BAA-FBBEE57A0221}"/>
              </a:ext>
            </a:extLst>
          </p:cNvPr>
          <p:cNvGrpSpPr/>
          <p:nvPr/>
        </p:nvGrpSpPr>
        <p:grpSpPr>
          <a:xfrm>
            <a:off x="174506" y="4798184"/>
            <a:ext cx="7006442" cy="722992"/>
            <a:chOff x="174506" y="4798184"/>
            <a:chExt cx="7006442" cy="7229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557413-45F3-E518-81C1-AA4E8C531CAE}"/>
                </a:ext>
              </a:extLst>
            </p:cNvPr>
            <p:cNvSpPr txBox="1"/>
            <p:nvPr/>
          </p:nvSpPr>
          <p:spPr>
            <a:xfrm>
              <a:off x="939805" y="4818868"/>
              <a:ext cx="6241143" cy="7023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Avenir Next LT Pro" panose="020B0504020202020204" pitchFamily="34" charset="0"/>
                </a:rPr>
                <a:t>🧠 </a:t>
              </a:r>
              <a:r>
                <a:rPr lang="en-US" sz="1400" b="1" dirty="0">
                  <a:latin typeface="Avenir Next LT Pro" panose="020B0504020202020204" pitchFamily="34" charset="0"/>
                </a:rPr>
                <a:t>Users switching silently</a:t>
              </a:r>
              <a:r>
                <a:rPr lang="en-US" sz="1400" dirty="0">
                  <a:latin typeface="Avenir Next LT Pro" panose="020B0504020202020204" pitchFamily="34" charset="0"/>
                </a:rPr>
                <a:t> or staying inactive (without unsubscribing) are </a:t>
              </a:r>
              <a:r>
                <a:rPr lang="en-US" sz="1400" b="1" dirty="0">
                  <a:latin typeface="Avenir Next LT Pro" panose="020B0504020202020204" pitchFamily="34" charset="0"/>
                </a:rPr>
                <a:t>not captured</a:t>
              </a:r>
              <a:r>
                <a:rPr lang="en-US" sz="1400" dirty="0">
                  <a:latin typeface="Avenir Next LT Pro" panose="020B0504020202020204" pitchFamily="34" charset="0"/>
                </a:rPr>
                <a:t> in current visuals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20940F9-317C-E981-6E7E-4C5B22303781}"/>
                </a:ext>
              </a:extLst>
            </p:cNvPr>
            <p:cNvGrpSpPr/>
            <p:nvPr/>
          </p:nvGrpSpPr>
          <p:grpSpPr>
            <a:xfrm>
              <a:off x="174506" y="4798184"/>
              <a:ext cx="738462" cy="636140"/>
              <a:chOff x="174506" y="4765687"/>
              <a:chExt cx="738462" cy="636140"/>
            </a:xfrm>
          </p:grpSpPr>
          <p:grpSp>
            <p:nvGrpSpPr>
              <p:cNvPr id="54" name="Group 8">
                <a:extLst>
                  <a:ext uri="{FF2B5EF4-FFF2-40B4-BE49-F238E27FC236}">
                    <a16:creationId xmlns:a16="http://schemas.microsoft.com/office/drawing/2014/main" id="{31200EA0-E91B-DDD3-7D2B-368B59C715CB}"/>
                  </a:ext>
                </a:extLst>
              </p:cNvPr>
              <p:cNvGrpSpPr/>
              <p:nvPr/>
            </p:nvGrpSpPr>
            <p:grpSpPr>
              <a:xfrm>
                <a:off x="244820" y="4765687"/>
                <a:ext cx="624671" cy="607656"/>
                <a:chOff x="0" y="0"/>
                <a:chExt cx="812800" cy="812800"/>
              </a:xfrm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BFEAF59A-2D88-BD03-A933-F8FCB7AB400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7AFFE6">
                        <a:alpha val="100000"/>
                      </a:srgbClr>
                    </a:gs>
                    <a:gs pos="33333">
                      <a:srgbClr val="3A8B7E">
                        <a:alpha val="100000"/>
                      </a:srgbClr>
                    </a:gs>
                    <a:gs pos="66667">
                      <a:srgbClr val="131416">
                        <a:alpha val="100000"/>
                      </a:srgbClr>
                    </a:gs>
                    <a:gs pos="100000">
                      <a:srgbClr val="131416">
                        <a:alpha val="100000"/>
                      </a:srgbClr>
                    </a:gs>
                  </a:gsLst>
                  <a:lin ang="2700000"/>
                </a:gra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TextBox 10">
                  <a:extLst>
                    <a:ext uri="{FF2B5EF4-FFF2-40B4-BE49-F238E27FC236}">
                      <a16:creationId xmlns:a16="http://schemas.microsoft.com/office/drawing/2014/main" id="{B20A7D1D-AC8E-3792-B650-9687FCCEF48F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57" name="TextBox 18">
                <a:extLst>
                  <a:ext uri="{FF2B5EF4-FFF2-40B4-BE49-F238E27FC236}">
                    <a16:creationId xmlns:a16="http://schemas.microsoft.com/office/drawing/2014/main" id="{8BA6584F-2912-8810-EA36-CE6BA9F0A561}"/>
                  </a:ext>
                </a:extLst>
              </p:cNvPr>
              <p:cNvSpPr txBox="1"/>
              <p:nvPr/>
            </p:nvSpPr>
            <p:spPr>
              <a:xfrm>
                <a:off x="174506" y="4835903"/>
                <a:ext cx="738462" cy="56592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400"/>
                  </a:lnSpc>
                </a:pPr>
                <a:r>
                  <a:rPr lang="en-US" sz="4500" b="1" spc="-315" dirty="0">
                    <a:solidFill>
                      <a:srgbClr val="FFFFFF"/>
                    </a:solidFill>
                    <a:latin typeface="Avenir Next LT Pro" panose="020B0504020202020204" pitchFamily="34" charset="0"/>
                    <a:ea typeface="Arial Unicode Bold"/>
                    <a:cs typeface="Arial Unicode Bold"/>
                    <a:sym typeface="Arial Unicode Bold"/>
                  </a:rPr>
                  <a:t>4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1E71CF1-490C-F55B-F683-6410F089BF9B}"/>
              </a:ext>
            </a:extLst>
          </p:cNvPr>
          <p:cNvGrpSpPr/>
          <p:nvPr/>
        </p:nvGrpSpPr>
        <p:grpSpPr>
          <a:xfrm>
            <a:off x="174506" y="5756950"/>
            <a:ext cx="7197998" cy="702308"/>
            <a:chOff x="174506" y="5756950"/>
            <a:chExt cx="7197998" cy="70230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36E1F7-D599-526B-E6E3-B3E0E8109272}"/>
                </a:ext>
              </a:extLst>
            </p:cNvPr>
            <p:cNvSpPr txBox="1"/>
            <p:nvPr/>
          </p:nvSpPr>
          <p:spPr>
            <a:xfrm>
              <a:off x="943933" y="5756950"/>
              <a:ext cx="6428571" cy="7023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Avenir Next LT Pro" panose="020B0504020202020204" pitchFamily="34" charset="0"/>
                </a:rPr>
                <a:t>✅ Real-world behavior like </a:t>
              </a:r>
              <a:r>
                <a:rPr lang="en-US" sz="1400" i="1" dirty="0">
                  <a:latin typeface="Avenir Next LT Pro" panose="020B0504020202020204" pitchFamily="34" charset="0"/>
                </a:rPr>
                <a:t>maintaining secondary SIMs</a:t>
              </a:r>
              <a:r>
                <a:rPr lang="en-US" sz="1400" dirty="0">
                  <a:latin typeface="Avenir Next LT Pro" panose="020B0504020202020204" pitchFamily="34" charset="0"/>
                </a:rPr>
                <a:t> without usage may cause this </a:t>
              </a:r>
              <a:r>
                <a:rPr lang="en-US" sz="1400" b="1" dirty="0">
                  <a:latin typeface="Avenir Next LT Pro" panose="020B0504020202020204" pitchFamily="34" charset="0"/>
                </a:rPr>
                <a:t>invisible churn effect</a:t>
              </a:r>
              <a:endParaRPr lang="en-US" sz="1400" dirty="0">
                <a:latin typeface="Avenir Next LT Pro" panose="020B0504020202020204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03E1440-4770-0357-A3B5-B9DB0F79D155}"/>
                </a:ext>
              </a:extLst>
            </p:cNvPr>
            <p:cNvGrpSpPr/>
            <p:nvPr/>
          </p:nvGrpSpPr>
          <p:grpSpPr>
            <a:xfrm>
              <a:off x="174506" y="5756950"/>
              <a:ext cx="738462" cy="636140"/>
              <a:chOff x="186793" y="5682342"/>
              <a:chExt cx="738462" cy="636140"/>
            </a:xfrm>
          </p:grpSpPr>
          <p:grpSp>
            <p:nvGrpSpPr>
              <p:cNvPr id="58" name="Group 8">
                <a:extLst>
                  <a:ext uri="{FF2B5EF4-FFF2-40B4-BE49-F238E27FC236}">
                    <a16:creationId xmlns:a16="http://schemas.microsoft.com/office/drawing/2014/main" id="{BB117C90-9121-7A9E-6869-B7EA4092E03D}"/>
                  </a:ext>
                </a:extLst>
              </p:cNvPr>
              <p:cNvGrpSpPr/>
              <p:nvPr/>
            </p:nvGrpSpPr>
            <p:grpSpPr>
              <a:xfrm>
                <a:off x="257107" y="5682342"/>
                <a:ext cx="624671" cy="607656"/>
                <a:chOff x="0" y="0"/>
                <a:chExt cx="812800" cy="812800"/>
              </a:xfrm>
            </p:grpSpPr>
            <p:sp>
              <p:nvSpPr>
                <p:cNvPr id="59" name="Freeform 9">
                  <a:extLst>
                    <a:ext uri="{FF2B5EF4-FFF2-40B4-BE49-F238E27FC236}">
                      <a16:creationId xmlns:a16="http://schemas.microsoft.com/office/drawing/2014/main" id="{91B56592-9D52-36F2-8E87-8A81453402C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7AFFE6">
                        <a:alpha val="100000"/>
                      </a:srgbClr>
                    </a:gs>
                    <a:gs pos="33333">
                      <a:srgbClr val="3A8B7E">
                        <a:alpha val="100000"/>
                      </a:srgbClr>
                    </a:gs>
                    <a:gs pos="66667">
                      <a:srgbClr val="131416">
                        <a:alpha val="100000"/>
                      </a:srgbClr>
                    </a:gs>
                    <a:gs pos="100000">
                      <a:srgbClr val="131416">
                        <a:alpha val="100000"/>
                      </a:srgbClr>
                    </a:gs>
                  </a:gsLst>
                  <a:lin ang="2700000"/>
                </a:gra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" name="TextBox 10">
                  <a:extLst>
                    <a:ext uri="{FF2B5EF4-FFF2-40B4-BE49-F238E27FC236}">
                      <a16:creationId xmlns:a16="http://schemas.microsoft.com/office/drawing/2014/main" id="{BAA30323-7746-7E81-02E5-3E337EC54B51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61" name="TextBox 18">
                <a:extLst>
                  <a:ext uri="{FF2B5EF4-FFF2-40B4-BE49-F238E27FC236}">
                    <a16:creationId xmlns:a16="http://schemas.microsoft.com/office/drawing/2014/main" id="{CA586665-82C4-76D0-7A3F-795F9772406D}"/>
                  </a:ext>
                </a:extLst>
              </p:cNvPr>
              <p:cNvSpPr txBox="1"/>
              <p:nvPr/>
            </p:nvSpPr>
            <p:spPr>
              <a:xfrm>
                <a:off x="186793" y="5752558"/>
                <a:ext cx="738462" cy="56592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400"/>
                  </a:lnSpc>
                </a:pPr>
                <a:r>
                  <a:rPr lang="en-US" sz="4500" b="1" spc="-315" dirty="0">
                    <a:solidFill>
                      <a:srgbClr val="FFFFFF"/>
                    </a:solidFill>
                    <a:latin typeface="Avenir Next LT Pro" panose="020B0504020202020204" pitchFamily="34" charset="0"/>
                    <a:ea typeface="Arial Unicode Bold"/>
                    <a:cs typeface="Arial Unicode Bold"/>
                    <a:sym typeface="Arial Unicode Bold"/>
                  </a:rPr>
                  <a:t>5</a:t>
                </a: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E3F925A-2449-6C60-8315-B2914137A4E8}"/>
              </a:ext>
            </a:extLst>
          </p:cNvPr>
          <p:cNvGrpSpPr/>
          <p:nvPr/>
        </p:nvGrpSpPr>
        <p:grpSpPr>
          <a:xfrm>
            <a:off x="10620828" y="274750"/>
            <a:ext cx="1279619" cy="377688"/>
            <a:chOff x="10320787" y="422412"/>
            <a:chExt cx="1279619" cy="377688"/>
          </a:xfrm>
        </p:grpSpPr>
        <p:grpSp>
          <p:nvGrpSpPr>
            <p:cNvPr id="73" name="Group 2">
              <a:extLst>
                <a:ext uri="{FF2B5EF4-FFF2-40B4-BE49-F238E27FC236}">
                  <a16:creationId xmlns:a16="http://schemas.microsoft.com/office/drawing/2014/main" id="{DAEAD649-59B5-87CC-5BF7-AFE588C3B642}"/>
                </a:ext>
              </a:extLst>
            </p:cNvPr>
            <p:cNvGrpSpPr/>
            <p:nvPr/>
          </p:nvGrpSpPr>
          <p:grpSpPr>
            <a:xfrm>
              <a:off x="10320787" y="422412"/>
              <a:ext cx="1279619" cy="377688"/>
              <a:chOff x="0" y="0"/>
              <a:chExt cx="505529" cy="149210"/>
            </a:xfrm>
          </p:grpSpPr>
          <p:sp>
            <p:nvSpPr>
              <p:cNvPr id="75" name="Freeform 3">
                <a:extLst>
                  <a:ext uri="{FF2B5EF4-FFF2-40B4-BE49-F238E27FC236}">
                    <a16:creationId xmlns:a16="http://schemas.microsoft.com/office/drawing/2014/main" id="{D76C15E9-198D-888C-D414-84C0D16AEDBE}"/>
                  </a:ext>
                </a:extLst>
              </p:cNvPr>
              <p:cNvSpPr/>
              <p:nvPr/>
            </p:nvSpPr>
            <p:spPr>
              <a:xfrm>
                <a:off x="0" y="0"/>
                <a:ext cx="505529" cy="149210"/>
              </a:xfrm>
              <a:custGeom>
                <a:avLst/>
                <a:gdLst/>
                <a:ahLst/>
                <a:cxnLst/>
                <a:rect l="l" t="t" r="r" b="b"/>
                <a:pathLst>
                  <a:path w="505529" h="149210">
                    <a:moveTo>
                      <a:pt x="56468" y="0"/>
                    </a:moveTo>
                    <a:lnTo>
                      <a:pt x="449060" y="0"/>
                    </a:lnTo>
                    <a:cubicBezTo>
                      <a:pt x="464037" y="0"/>
                      <a:pt x="478400" y="5949"/>
                      <a:pt x="488990" y="16539"/>
                    </a:cubicBezTo>
                    <a:cubicBezTo>
                      <a:pt x="499579" y="27129"/>
                      <a:pt x="505529" y="41492"/>
                      <a:pt x="505529" y="56468"/>
                    </a:cubicBezTo>
                    <a:lnTo>
                      <a:pt x="505529" y="92742"/>
                    </a:lnTo>
                    <a:cubicBezTo>
                      <a:pt x="505529" y="107718"/>
                      <a:pt x="499579" y="122081"/>
                      <a:pt x="488990" y="132671"/>
                    </a:cubicBezTo>
                    <a:cubicBezTo>
                      <a:pt x="478400" y="143261"/>
                      <a:pt x="464037" y="149210"/>
                      <a:pt x="449060" y="149210"/>
                    </a:cubicBezTo>
                    <a:lnTo>
                      <a:pt x="56468" y="149210"/>
                    </a:lnTo>
                    <a:cubicBezTo>
                      <a:pt x="41492" y="149210"/>
                      <a:pt x="27129" y="143261"/>
                      <a:pt x="16539" y="132671"/>
                    </a:cubicBezTo>
                    <a:cubicBezTo>
                      <a:pt x="5949" y="122081"/>
                      <a:pt x="0" y="107718"/>
                      <a:pt x="0" y="92742"/>
                    </a:cubicBezTo>
                    <a:lnTo>
                      <a:pt x="0" y="56468"/>
                    </a:lnTo>
                    <a:cubicBezTo>
                      <a:pt x="0" y="41492"/>
                      <a:pt x="5949" y="27129"/>
                      <a:pt x="16539" y="16539"/>
                    </a:cubicBezTo>
                    <a:cubicBezTo>
                      <a:pt x="27129" y="5949"/>
                      <a:pt x="41492" y="0"/>
                      <a:pt x="5646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00D6">
                      <a:alpha val="100000"/>
                    </a:srgbClr>
                  </a:gs>
                  <a:gs pos="100000">
                    <a:srgbClr val="E000F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 sz="1200" dirty="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76" name="TextBox 4">
                <a:extLst>
                  <a:ext uri="{FF2B5EF4-FFF2-40B4-BE49-F238E27FC236}">
                    <a16:creationId xmlns:a16="http://schemas.microsoft.com/office/drawing/2014/main" id="{F4A1CAF6-2F11-5D15-ABA7-0F3EB1024EF5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505529" cy="20636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>
                  <a:latin typeface="Avenir Next LT Pro" panose="020B0504020202020204" pitchFamily="34" charset="0"/>
                </a:endParaRP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908754D-ABC9-33D0-7468-BDF0D0933B1B}"/>
                </a:ext>
              </a:extLst>
            </p:cNvPr>
            <p:cNvSpPr txBox="1"/>
            <p:nvPr/>
          </p:nvSpPr>
          <p:spPr>
            <a:xfrm>
              <a:off x="10536145" y="422412"/>
              <a:ext cx="10619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Avenir Next LT Pro" panose="020B0504020202020204" pitchFamily="34" charset="0"/>
                </a:rPr>
                <a:t>Page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1126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3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50" decel="500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50" decel="500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BECE85-30D2-650F-8762-78240A622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1">
            <a:extLst>
              <a:ext uri="{FF2B5EF4-FFF2-40B4-BE49-F238E27FC236}">
                <a16:creationId xmlns:a16="http://schemas.microsoft.com/office/drawing/2014/main" id="{642682BB-8F05-3A7F-201F-0EBEC34DDA0B}"/>
              </a:ext>
            </a:extLst>
          </p:cNvPr>
          <p:cNvSpPr/>
          <p:nvPr/>
        </p:nvSpPr>
        <p:spPr>
          <a:xfrm>
            <a:off x="9175818" y="-189892"/>
            <a:ext cx="1250438" cy="1250438"/>
          </a:xfrm>
          <a:custGeom>
            <a:avLst/>
            <a:gdLst/>
            <a:ahLst/>
            <a:cxnLst/>
            <a:rect l="l" t="t" r="r" b="b"/>
            <a:pathLst>
              <a:path w="1250438" h="1250438">
                <a:moveTo>
                  <a:pt x="0" y="0"/>
                </a:moveTo>
                <a:lnTo>
                  <a:pt x="1250437" y="0"/>
                </a:lnTo>
                <a:lnTo>
                  <a:pt x="1250437" y="1250438"/>
                </a:lnTo>
                <a:lnTo>
                  <a:pt x="0" y="1250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6FB08728-A6A8-0586-E6D6-20A44073637A}"/>
              </a:ext>
            </a:extLst>
          </p:cNvPr>
          <p:cNvSpPr/>
          <p:nvPr/>
        </p:nvSpPr>
        <p:spPr>
          <a:xfrm>
            <a:off x="-442689" y="4040683"/>
            <a:ext cx="2454261" cy="2596158"/>
          </a:xfrm>
          <a:custGeom>
            <a:avLst/>
            <a:gdLst/>
            <a:ahLst/>
            <a:cxnLst/>
            <a:rect l="l" t="t" r="r" b="b"/>
            <a:pathLst>
              <a:path w="2721687" h="2721687">
                <a:moveTo>
                  <a:pt x="0" y="0"/>
                </a:moveTo>
                <a:lnTo>
                  <a:pt x="2721687" y="0"/>
                </a:lnTo>
                <a:lnTo>
                  <a:pt x="2721687" y="2721687"/>
                </a:lnTo>
                <a:lnTo>
                  <a:pt x="0" y="2721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AutoShape 22">
            <a:extLst>
              <a:ext uri="{FF2B5EF4-FFF2-40B4-BE49-F238E27FC236}">
                <a16:creationId xmlns:a16="http://schemas.microsoft.com/office/drawing/2014/main" id="{5788F0EB-4725-0347-6E9D-4F83443DABB8}"/>
              </a:ext>
            </a:extLst>
          </p:cNvPr>
          <p:cNvSpPr/>
          <p:nvPr/>
        </p:nvSpPr>
        <p:spPr>
          <a:xfrm>
            <a:off x="1291772" y="1216544"/>
            <a:ext cx="9419772" cy="0"/>
          </a:xfrm>
          <a:prstGeom prst="line">
            <a:avLst/>
          </a:prstGeom>
          <a:ln w="142875" cap="rnd">
            <a:gradFill>
              <a:gsLst>
                <a:gs pos="0">
                  <a:srgbClr val="BA93C2">
                    <a:alpha val="0"/>
                  </a:srgbClr>
                </a:gs>
                <a:gs pos="50000">
                  <a:srgbClr val="BA93C2">
                    <a:alpha val="100000"/>
                  </a:srgbClr>
                </a:gs>
                <a:gs pos="100000">
                  <a:srgbClr val="BA93C2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1F76808-1110-EBD4-559B-CDF6139CF4BE}"/>
              </a:ext>
            </a:extLst>
          </p:cNvPr>
          <p:cNvGrpSpPr/>
          <p:nvPr/>
        </p:nvGrpSpPr>
        <p:grpSpPr>
          <a:xfrm>
            <a:off x="7552032" y="1909986"/>
            <a:ext cx="4334794" cy="814947"/>
            <a:chOff x="7552032" y="1909986"/>
            <a:chExt cx="4334794" cy="81494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082D7D0-959D-CB49-48D2-BD0BFC9D8364}"/>
                </a:ext>
              </a:extLst>
            </p:cNvPr>
            <p:cNvGrpSpPr/>
            <p:nvPr/>
          </p:nvGrpSpPr>
          <p:grpSpPr>
            <a:xfrm>
              <a:off x="7552032" y="1909986"/>
              <a:ext cx="4334794" cy="814947"/>
              <a:chOff x="0" y="-66675"/>
              <a:chExt cx="1113520" cy="478257"/>
            </a:xfrm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D7C0DDC1-9076-30CE-E191-AA29561E72F6}"/>
                  </a:ext>
                </a:extLst>
              </p:cNvPr>
              <p:cNvSpPr/>
              <p:nvPr/>
            </p:nvSpPr>
            <p:spPr>
              <a:xfrm>
                <a:off x="0" y="0"/>
                <a:ext cx="1113520" cy="411582"/>
              </a:xfrm>
              <a:prstGeom prst="roundRect">
                <a:avLst/>
              </a:prstGeom>
              <a:gradFill rotWithShape="1">
                <a:gsLst>
                  <a:gs pos="0">
                    <a:srgbClr val="BA93C2">
                      <a:alpha val="100000"/>
                    </a:srgbClr>
                  </a:gs>
                  <a:gs pos="50000">
                    <a:srgbClr val="6F238A">
                      <a:alpha val="100000"/>
                    </a:srgbClr>
                  </a:gs>
                  <a:gs pos="100000">
                    <a:srgbClr val="311354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2EF0FE-3939-F375-6BF9-BB4F7DF12A60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1113520" cy="478257"/>
              </a:xfrm>
              <a:prstGeom prst="round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71AB26-EB72-9C12-F308-F9254E307548}"/>
                </a:ext>
              </a:extLst>
            </p:cNvPr>
            <p:cNvSpPr txBox="1"/>
            <p:nvPr/>
          </p:nvSpPr>
          <p:spPr>
            <a:xfrm>
              <a:off x="7750882" y="2189600"/>
              <a:ext cx="4022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venir Next LT Pro" panose="020B0504020202020204" pitchFamily="34" charset="0"/>
                </a:rPr>
                <a:t>Plan 7 revenue dropped by 72%</a:t>
              </a:r>
            </a:p>
          </p:txBody>
        </p:sp>
      </p:grpSp>
      <p:sp>
        <p:nvSpPr>
          <p:cNvPr id="46" name="TextBox 31">
            <a:extLst>
              <a:ext uri="{FF2B5EF4-FFF2-40B4-BE49-F238E27FC236}">
                <a16:creationId xmlns:a16="http://schemas.microsoft.com/office/drawing/2014/main" id="{B3B3EC27-00BE-B1DC-17D7-D07EAA9386E7}"/>
              </a:ext>
            </a:extLst>
          </p:cNvPr>
          <p:cNvSpPr txBox="1"/>
          <p:nvPr/>
        </p:nvSpPr>
        <p:spPr>
          <a:xfrm>
            <a:off x="1480457" y="71054"/>
            <a:ext cx="5627047" cy="89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5000" b="1" dirty="0">
                <a:solidFill>
                  <a:srgbClr val="E9B0F4"/>
                </a:solidFill>
                <a:latin typeface="Avenir Next LT Pro" panose="020B0504020202020204" pitchFamily="34" charset="0"/>
                <a:ea typeface="Garet Bold"/>
                <a:cs typeface="Garet Bold"/>
                <a:sym typeface="Garet Bold"/>
              </a:rPr>
              <a:t>Plan Performance</a:t>
            </a:r>
          </a:p>
        </p:txBody>
      </p:sp>
      <p:sp>
        <p:nvSpPr>
          <p:cNvPr id="47" name="TextBox 32">
            <a:extLst>
              <a:ext uri="{FF2B5EF4-FFF2-40B4-BE49-F238E27FC236}">
                <a16:creationId xmlns:a16="http://schemas.microsoft.com/office/drawing/2014/main" id="{881DE056-C7E3-5EE7-DF20-46AE0B2D8BB5}"/>
              </a:ext>
            </a:extLst>
          </p:cNvPr>
          <p:cNvSpPr txBox="1"/>
          <p:nvPr/>
        </p:nvSpPr>
        <p:spPr>
          <a:xfrm>
            <a:off x="6833829" y="42999"/>
            <a:ext cx="3592427" cy="857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40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Pre &amp; Post 5G</a:t>
            </a: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40009423-F27D-7AC3-DA67-BC9144A5A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667" y="1701196"/>
            <a:ext cx="1307691" cy="1307691"/>
          </a:xfrm>
          <a:prstGeom prst="rect">
            <a:avLst/>
          </a:prstGeom>
        </p:spPr>
      </p:pic>
      <p:pic>
        <p:nvPicPr>
          <p:cNvPr id="49" name="Picture 3">
            <a:extLst>
              <a:ext uri="{FF2B5EF4-FFF2-40B4-BE49-F238E27FC236}">
                <a16:creationId xmlns:a16="http://schemas.microsoft.com/office/drawing/2014/main" id="{A0059A69-F058-23A0-6B75-3B0544360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140" y="4484764"/>
            <a:ext cx="1437378" cy="1437378"/>
          </a:xfrm>
          <a:prstGeom prst="rect">
            <a:avLst/>
          </a:prstGeom>
        </p:spPr>
      </p:pic>
      <p:pic>
        <p:nvPicPr>
          <p:cNvPr id="50" name="Picture 5">
            <a:extLst>
              <a:ext uri="{FF2B5EF4-FFF2-40B4-BE49-F238E27FC236}">
                <a16:creationId xmlns:a16="http://schemas.microsoft.com/office/drawing/2014/main" id="{5DA376B6-D373-20C9-CD0F-9863BFEC5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667" y="3150764"/>
            <a:ext cx="1307690" cy="1307690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4F2FC6C9-7452-A832-6E1E-BEAC2DAA07DD}"/>
              </a:ext>
            </a:extLst>
          </p:cNvPr>
          <p:cNvGrpSpPr/>
          <p:nvPr/>
        </p:nvGrpSpPr>
        <p:grpSpPr>
          <a:xfrm>
            <a:off x="7552032" y="3304760"/>
            <a:ext cx="4334794" cy="814947"/>
            <a:chOff x="7552032" y="3304760"/>
            <a:chExt cx="4334794" cy="81494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6ACB933-757D-EC60-52E8-D6A571CB4C07}"/>
                </a:ext>
              </a:extLst>
            </p:cNvPr>
            <p:cNvGrpSpPr/>
            <p:nvPr/>
          </p:nvGrpSpPr>
          <p:grpSpPr>
            <a:xfrm>
              <a:off x="7552032" y="3304760"/>
              <a:ext cx="4334794" cy="814947"/>
              <a:chOff x="0" y="-66675"/>
              <a:chExt cx="1113520" cy="478257"/>
            </a:xfrm>
          </p:grpSpPr>
          <p:sp>
            <p:nvSpPr>
              <p:cNvPr id="56" name="Freeform 5">
                <a:extLst>
                  <a:ext uri="{FF2B5EF4-FFF2-40B4-BE49-F238E27FC236}">
                    <a16:creationId xmlns:a16="http://schemas.microsoft.com/office/drawing/2014/main" id="{4D4132E9-9C26-1181-3C70-6653385A4618}"/>
                  </a:ext>
                </a:extLst>
              </p:cNvPr>
              <p:cNvSpPr/>
              <p:nvPr/>
            </p:nvSpPr>
            <p:spPr>
              <a:xfrm>
                <a:off x="0" y="0"/>
                <a:ext cx="1113520" cy="411582"/>
              </a:xfrm>
              <a:prstGeom prst="roundRect">
                <a:avLst/>
              </a:prstGeom>
              <a:gradFill rotWithShape="1">
                <a:gsLst>
                  <a:gs pos="0">
                    <a:srgbClr val="BA93C2">
                      <a:alpha val="100000"/>
                    </a:srgbClr>
                  </a:gs>
                  <a:gs pos="50000">
                    <a:srgbClr val="6F238A">
                      <a:alpha val="100000"/>
                    </a:srgbClr>
                  </a:gs>
                  <a:gs pos="100000">
                    <a:srgbClr val="311354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0D25229-DDE1-869D-41A7-BFD0B8D9DC6F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1113520" cy="478257"/>
              </a:xfrm>
              <a:prstGeom prst="round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FCB5D23-F7C4-F55C-3F19-BE3889BEB1C3}"/>
                </a:ext>
              </a:extLst>
            </p:cNvPr>
            <p:cNvSpPr txBox="1"/>
            <p:nvPr/>
          </p:nvSpPr>
          <p:spPr>
            <a:xfrm>
              <a:off x="7750882" y="3584374"/>
              <a:ext cx="4022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venir Next LT Pro" panose="020B0504020202020204" pitchFamily="34" charset="0"/>
                </a:rPr>
                <a:t>Plan 5 &amp; 6 revenue dropped by 35%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707E608-F4C6-8A0C-5693-2874F528B33B}"/>
              </a:ext>
            </a:extLst>
          </p:cNvPr>
          <p:cNvGrpSpPr/>
          <p:nvPr/>
        </p:nvGrpSpPr>
        <p:grpSpPr>
          <a:xfrm>
            <a:off x="7552032" y="4458454"/>
            <a:ext cx="4334794" cy="1307690"/>
            <a:chOff x="7552032" y="4458454"/>
            <a:chExt cx="4334794" cy="130769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35C8C04-C923-E914-0F6C-168C2336B5DA}"/>
                </a:ext>
              </a:extLst>
            </p:cNvPr>
            <p:cNvGrpSpPr/>
            <p:nvPr/>
          </p:nvGrpSpPr>
          <p:grpSpPr>
            <a:xfrm>
              <a:off x="7552032" y="4458454"/>
              <a:ext cx="4334794" cy="1307690"/>
              <a:chOff x="0" y="-66675"/>
              <a:chExt cx="1113520" cy="478257"/>
            </a:xfrm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5DF5F707-A0BE-EDDE-260D-156C64B4CB8A}"/>
                  </a:ext>
                </a:extLst>
              </p:cNvPr>
              <p:cNvSpPr/>
              <p:nvPr/>
            </p:nvSpPr>
            <p:spPr>
              <a:xfrm>
                <a:off x="0" y="0"/>
                <a:ext cx="1113520" cy="411582"/>
              </a:xfrm>
              <a:prstGeom prst="roundRect">
                <a:avLst/>
              </a:prstGeom>
              <a:gradFill rotWithShape="1">
                <a:gsLst>
                  <a:gs pos="0">
                    <a:srgbClr val="BA93C2">
                      <a:alpha val="100000"/>
                    </a:srgbClr>
                  </a:gs>
                  <a:gs pos="50000">
                    <a:srgbClr val="6F238A">
                      <a:alpha val="100000"/>
                    </a:srgbClr>
                  </a:gs>
                  <a:gs pos="100000">
                    <a:srgbClr val="311354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D2C0C1C-15A4-21FE-7484-AF286DEA1516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1113520" cy="478257"/>
              </a:xfrm>
              <a:prstGeom prst="round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C5DAEBE-3A2E-E531-5CC6-D787C67CAFC3}"/>
                </a:ext>
              </a:extLst>
            </p:cNvPr>
            <p:cNvSpPr txBox="1"/>
            <p:nvPr/>
          </p:nvSpPr>
          <p:spPr>
            <a:xfrm>
              <a:off x="7750882" y="4815672"/>
              <a:ext cx="390430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venir Next LT Pro" panose="020B0504020202020204" pitchFamily="34" charset="0"/>
                </a:rPr>
                <a:t>Plan 1 &amp; 11 alone Contributed 40% of total Revenue post 5G</a:t>
              </a: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11CB66C0-578A-010A-BAC9-4E7D425CFC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08" y="1822453"/>
            <a:ext cx="5994559" cy="41337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7AA2CECF-0FDD-3DDF-3140-54BD50B06170}"/>
              </a:ext>
            </a:extLst>
          </p:cNvPr>
          <p:cNvGrpSpPr/>
          <p:nvPr/>
        </p:nvGrpSpPr>
        <p:grpSpPr>
          <a:xfrm>
            <a:off x="10711543" y="409489"/>
            <a:ext cx="1279619" cy="377688"/>
            <a:chOff x="10320787" y="422412"/>
            <a:chExt cx="1279619" cy="377688"/>
          </a:xfrm>
        </p:grpSpPr>
        <p:grpSp>
          <p:nvGrpSpPr>
            <p:cNvPr id="71" name="Group 2">
              <a:extLst>
                <a:ext uri="{FF2B5EF4-FFF2-40B4-BE49-F238E27FC236}">
                  <a16:creationId xmlns:a16="http://schemas.microsoft.com/office/drawing/2014/main" id="{9DBBA174-2D88-7F96-A426-568E3296B382}"/>
                </a:ext>
              </a:extLst>
            </p:cNvPr>
            <p:cNvGrpSpPr/>
            <p:nvPr/>
          </p:nvGrpSpPr>
          <p:grpSpPr>
            <a:xfrm>
              <a:off x="10320787" y="422412"/>
              <a:ext cx="1279619" cy="377688"/>
              <a:chOff x="0" y="0"/>
              <a:chExt cx="505529" cy="149210"/>
            </a:xfrm>
          </p:grpSpPr>
          <p:sp>
            <p:nvSpPr>
              <p:cNvPr id="73" name="Freeform 3">
                <a:extLst>
                  <a:ext uri="{FF2B5EF4-FFF2-40B4-BE49-F238E27FC236}">
                    <a16:creationId xmlns:a16="http://schemas.microsoft.com/office/drawing/2014/main" id="{B8B9676F-4BFB-D62B-78E9-7797259CC1D9}"/>
                  </a:ext>
                </a:extLst>
              </p:cNvPr>
              <p:cNvSpPr/>
              <p:nvPr/>
            </p:nvSpPr>
            <p:spPr>
              <a:xfrm>
                <a:off x="0" y="0"/>
                <a:ext cx="505529" cy="149210"/>
              </a:xfrm>
              <a:custGeom>
                <a:avLst/>
                <a:gdLst/>
                <a:ahLst/>
                <a:cxnLst/>
                <a:rect l="l" t="t" r="r" b="b"/>
                <a:pathLst>
                  <a:path w="505529" h="149210">
                    <a:moveTo>
                      <a:pt x="56468" y="0"/>
                    </a:moveTo>
                    <a:lnTo>
                      <a:pt x="449060" y="0"/>
                    </a:lnTo>
                    <a:cubicBezTo>
                      <a:pt x="464037" y="0"/>
                      <a:pt x="478400" y="5949"/>
                      <a:pt x="488990" y="16539"/>
                    </a:cubicBezTo>
                    <a:cubicBezTo>
                      <a:pt x="499579" y="27129"/>
                      <a:pt x="505529" y="41492"/>
                      <a:pt x="505529" y="56468"/>
                    </a:cubicBezTo>
                    <a:lnTo>
                      <a:pt x="505529" y="92742"/>
                    </a:lnTo>
                    <a:cubicBezTo>
                      <a:pt x="505529" y="107718"/>
                      <a:pt x="499579" y="122081"/>
                      <a:pt x="488990" y="132671"/>
                    </a:cubicBezTo>
                    <a:cubicBezTo>
                      <a:pt x="478400" y="143261"/>
                      <a:pt x="464037" y="149210"/>
                      <a:pt x="449060" y="149210"/>
                    </a:cubicBezTo>
                    <a:lnTo>
                      <a:pt x="56468" y="149210"/>
                    </a:lnTo>
                    <a:cubicBezTo>
                      <a:pt x="41492" y="149210"/>
                      <a:pt x="27129" y="143261"/>
                      <a:pt x="16539" y="132671"/>
                    </a:cubicBezTo>
                    <a:cubicBezTo>
                      <a:pt x="5949" y="122081"/>
                      <a:pt x="0" y="107718"/>
                      <a:pt x="0" y="92742"/>
                    </a:cubicBezTo>
                    <a:lnTo>
                      <a:pt x="0" y="56468"/>
                    </a:lnTo>
                    <a:cubicBezTo>
                      <a:pt x="0" y="41492"/>
                      <a:pt x="5949" y="27129"/>
                      <a:pt x="16539" y="16539"/>
                    </a:cubicBezTo>
                    <a:cubicBezTo>
                      <a:pt x="27129" y="5949"/>
                      <a:pt x="41492" y="0"/>
                      <a:pt x="5646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00D6">
                      <a:alpha val="100000"/>
                    </a:srgbClr>
                  </a:gs>
                  <a:gs pos="100000">
                    <a:srgbClr val="E000F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 sz="1200" dirty="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74" name="TextBox 4">
                <a:extLst>
                  <a:ext uri="{FF2B5EF4-FFF2-40B4-BE49-F238E27FC236}">
                    <a16:creationId xmlns:a16="http://schemas.microsoft.com/office/drawing/2014/main" id="{B1CBCDBF-E1B2-46B1-4ECD-0B19CF14F8CC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505529" cy="20636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>
                  <a:latin typeface="Avenir Next LT Pro" panose="020B0504020202020204" pitchFamily="34" charset="0"/>
                </a:endParaRP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05CF1B-6CB4-9BB0-4442-9503BA8BA04C}"/>
                </a:ext>
              </a:extLst>
            </p:cNvPr>
            <p:cNvSpPr txBox="1"/>
            <p:nvPr/>
          </p:nvSpPr>
          <p:spPr>
            <a:xfrm>
              <a:off x="10536145" y="422412"/>
              <a:ext cx="10619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Avenir Next LT Pro" panose="020B0504020202020204" pitchFamily="34" charset="0"/>
                </a:rPr>
                <a:t>Page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9544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6" grpId="0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C79FBF-8B30-4A64-7C9D-C8FB7B7E9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0">
            <a:extLst>
              <a:ext uri="{FF2B5EF4-FFF2-40B4-BE49-F238E27FC236}">
                <a16:creationId xmlns:a16="http://schemas.microsoft.com/office/drawing/2014/main" id="{A1BF8CF8-08B1-CFC1-6469-1864FD6EE2F0}"/>
              </a:ext>
            </a:extLst>
          </p:cNvPr>
          <p:cNvSpPr/>
          <p:nvPr/>
        </p:nvSpPr>
        <p:spPr>
          <a:xfrm>
            <a:off x="-442689" y="4040683"/>
            <a:ext cx="2454261" cy="2596158"/>
          </a:xfrm>
          <a:custGeom>
            <a:avLst/>
            <a:gdLst/>
            <a:ahLst/>
            <a:cxnLst/>
            <a:rect l="l" t="t" r="r" b="b"/>
            <a:pathLst>
              <a:path w="2721687" h="2721687">
                <a:moveTo>
                  <a:pt x="0" y="0"/>
                </a:moveTo>
                <a:lnTo>
                  <a:pt x="2721687" y="0"/>
                </a:lnTo>
                <a:lnTo>
                  <a:pt x="2721687" y="2721687"/>
                </a:lnTo>
                <a:lnTo>
                  <a:pt x="0" y="2721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AutoShape 22">
            <a:extLst>
              <a:ext uri="{FF2B5EF4-FFF2-40B4-BE49-F238E27FC236}">
                <a16:creationId xmlns:a16="http://schemas.microsoft.com/office/drawing/2014/main" id="{49EDBC76-A0FC-2955-B6BA-E819B965497D}"/>
              </a:ext>
            </a:extLst>
          </p:cNvPr>
          <p:cNvSpPr/>
          <p:nvPr/>
        </p:nvSpPr>
        <p:spPr>
          <a:xfrm>
            <a:off x="1291771" y="1085915"/>
            <a:ext cx="9419772" cy="0"/>
          </a:xfrm>
          <a:prstGeom prst="line">
            <a:avLst/>
          </a:prstGeom>
          <a:ln w="142875" cap="rnd">
            <a:gradFill>
              <a:gsLst>
                <a:gs pos="0">
                  <a:srgbClr val="BA93C2">
                    <a:alpha val="0"/>
                  </a:srgbClr>
                </a:gs>
                <a:gs pos="50000">
                  <a:srgbClr val="BA93C2">
                    <a:alpha val="100000"/>
                  </a:srgbClr>
                </a:gs>
                <a:gs pos="100000">
                  <a:srgbClr val="BA93C2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8BCFE8E-3A0E-A7F3-B961-706F3223846A}"/>
              </a:ext>
            </a:extLst>
          </p:cNvPr>
          <p:cNvGrpSpPr/>
          <p:nvPr/>
        </p:nvGrpSpPr>
        <p:grpSpPr>
          <a:xfrm>
            <a:off x="6096000" y="2456732"/>
            <a:ext cx="2653112" cy="2821692"/>
            <a:chOff x="6096000" y="2456732"/>
            <a:chExt cx="2653112" cy="2821692"/>
          </a:xfrm>
        </p:grpSpPr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03DCD217-7F06-BCAA-93F3-03E0987D96B4}"/>
                </a:ext>
              </a:extLst>
            </p:cNvPr>
            <p:cNvGrpSpPr/>
            <p:nvPr/>
          </p:nvGrpSpPr>
          <p:grpSpPr>
            <a:xfrm>
              <a:off x="6096000" y="2456732"/>
              <a:ext cx="2653112" cy="2821692"/>
              <a:chOff x="0" y="-38100"/>
              <a:chExt cx="963176" cy="1205056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CF4C0832-6F49-90D0-8FB7-322B1748CBB4}"/>
                  </a:ext>
                </a:extLst>
              </p:cNvPr>
              <p:cNvSpPr/>
              <p:nvPr/>
            </p:nvSpPr>
            <p:spPr>
              <a:xfrm>
                <a:off x="72190" y="-25799"/>
                <a:ext cx="890986" cy="1166956"/>
              </a:xfrm>
              <a:custGeom>
                <a:avLst/>
                <a:gdLst/>
                <a:ahLst/>
                <a:cxnLst/>
                <a:rect l="l" t="t" r="r" b="b"/>
                <a:pathLst>
                  <a:path w="890986" h="1166956">
                    <a:moveTo>
                      <a:pt x="46656" y="0"/>
                    </a:moveTo>
                    <a:lnTo>
                      <a:pt x="844330" y="0"/>
                    </a:lnTo>
                    <a:cubicBezTo>
                      <a:pt x="870097" y="0"/>
                      <a:pt x="890986" y="20889"/>
                      <a:pt x="890986" y="46656"/>
                    </a:cubicBezTo>
                    <a:lnTo>
                      <a:pt x="890986" y="1120300"/>
                    </a:lnTo>
                    <a:cubicBezTo>
                      <a:pt x="890986" y="1146067"/>
                      <a:pt x="870097" y="1166956"/>
                      <a:pt x="844330" y="1166956"/>
                    </a:cubicBezTo>
                    <a:lnTo>
                      <a:pt x="46656" y="1166956"/>
                    </a:lnTo>
                    <a:cubicBezTo>
                      <a:pt x="20889" y="1166956"/>
                      <a:pt x="0" y="1146067"/>
                      <a:pt x="0" y="1120300"/>
                    </a:cubicBezTo>
                    <a:lnTo>
                      <a:pt x="0" y="46656"/>
                    </a:lnTo>
                    <a:cubicBezTo>
                      <a:pt x="0" y="20889"/>
                      <a:pt x="20889" y="0"/>
                      <a:pt x="4665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31416">
                      <a:alpha val="100000"/>
                    </a:srgbClr>
                  </a:gs>
                  <a:gs pos="100000">
                    <a:srgbClr val="65636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C23856B5-9253-5293-D2CA-BF0AD5D08F6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90986" cy="12050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97C4383-E4A5-4E25-9476-DBE05787E6CC}"/>
                </a:ext>
              </a:extLst>
            </p:cNvPr>
            <p:cNvSpPr txBox="1"/>
            <p:nvPr/>
          </p:nvSpPr>
          <p:spPr>
            <a:xfrm>
              <a:off x="6575252" y="3128914"/>
              <a:ext cx="197500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venir Next LT Pro" panose="020B0504020202020204" pitchFamily="34" charset="0"/>
                </a:rPr>
                <a:t>Post 5G Plans P8, P9 &amp; P10 were discontinued</a:t>
              </a:r>
              <a:r>
                <a:rPr lang="en-US" dirty="0"/>
                <a:t> </a:t>
              </a:r>
              <a:r>
                <a:rPr lang="en-US" dirty="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(low validity, limited data)</a:t>
              </a:r>
              <a:endPara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Avenir Next LT Pro" panose="020B0504020202020204" pitchFamily="34" charset="0"/>
              </a:endParaRPr>
            </a:p>
          </p:txBody>
        </p:sp>
      </p:grpSp>
      <p:sp>
        <p:nvSpPr>
          <p:cNvPr id="46" name="TextBox 31">
            <a:extLst>
              <a:ext uri="{FF2B5EF4-FFF2-40B4-BE49-F238E27FC236}">
                <a16:creationId xmlns:a16="http://schemas.microsoft.com/office/drawing/2014/main" id="{256F9CA4-E394-A353-60EB-18ACD33FDEE3}"/>
              </a:ext>
            </a:extLst>
          </p:cNvPr>
          <p:cNvSpPr txBox="1"/>
          <p:nvPr/>
        </p:nvSpPr>
        <p:spPr>
          <a:xfrm>
            <a:off x="1480457" y="71054"/>
            <a:ext cx="5627047" cy="886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5000" b="1" dirty="0">
                <a:solidFill>
                  <a:srgbClr val="E9B0F4"/>
                </a:solidFill>
                <a:latin typeface="Garet Bold"/>
                <a:ea typeface="Garet Bold"/>
                <a:cs typeface="Garet Bold"/>
                <a:sym typeface="Garet Bold"/>
              </a:rPr>
              <a:t>Plan Discontinued</a:t>
            </a:r>
          </a:p>
        </p:txBody>
      </p:sp>
      <p:sp>
        <p:nvSpPr>
          <p:cNvPr id="47" name="TextBox 32">
            <a:extLst>
              <a:ext uri="{FF2B5EF4-FFF2-40B4-BE49-F238E27FC236}">
                <a16:creationId xmlns:a16="http://schemas.microsoft.com/office/drawing/2014/main" id="{58DF3CA6-53C7-705F-3075-498AB4106EB0}"/>
              </a:ext>
            </a:extLst>
          </p:cNvPr>
          <p:cNvSpPr txBox="1"/>
          <p:nvPr/>
        </p:nvSpPr>
        <p:spPr>
          <a:xfrm>
            <a:off x="6422430" y="31749"/>
            <a:ext cx="3592427" cy="857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40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Pre &amp; Post 5G</a:t>
            </a:r>
          </a:p>
        </p:txBody>
      </p:sp>
      <p:sp>
        <p:nvSpPr>
          <p:cNvPr id="13" name="Freeform 2">
            <a:extLst>
              <a:ext uri="{FF2B5EF4-FFF2-40B4-BE49-F238E27FC236}">
                <a16:creationId xmlns:a16="http://schemas.microsoft.com/office/drawing/2014/main" id="{853AF39E-B6E0-A06B-CE8F-BF1F3D1CDEB6}"/>
              </a:ext>
            </a:extLst>
          </p:cNvPr>
          <p:cNvSpPr/>
          <p:nvPr/>
        </p:nvSpPr>
        <p:spPr>
          <a:xfrm rot="13777209">
            <a:off x="9543372" y="2749291"/>
            <a:ext cx="5923042" cy="6917948"/>
          </a:xfrm>
          <a:custGeom>
            <a:avLst/>
            <a:gdLst/>
            <a:ahLst/>
            <a:cxnLst/>
            <a:rect l="l" t="t" r="r" b="b"/>
            <a:pathLst>
              <a:path w="16756192" h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DFBE8D-21B7-A7A0-77A0-3B3F321EA19F}"/>
              </a:ext>
            </a:extLst>
          </p:cNvPr>
          <p:cNvGrpSpPr/>
          <p:nvPr/>
        </p:nvGrpSpPr>
        <p:grpSpPr>
          <a:xfrm>
            <a:off x="9062294" y="2485535"/>
            <a:ext cx="2318093" cy="2773342"/>
            <a:chOff x="9062294" y="2485535"/>
            <a:chExt cx="2318093" cy="2773342"/>
          </a:xfrm>
        </p:grpSpPr>
        <p:grpSp>
          <p:nvGrpSpPr>
            <p:cNvPr id="2" name="Group 9">
              <a:extLst>
                <a:ext uri="{FF2B5EF4-FFF2-40B4-BE49-F238E27FC236}">
                  <a16:creationId xmlns:a16="http://schemas.microsoft.com/office/drawing/2014/main" id="{F9D24769-770C-0D6E-2555-B34994B15811}"/>
                </a:ext>
              </a:extLst>
            </p:cNvPr>
            <p:cNvGrpSpPr/>
            <p:nvPr/>
          </p:nvGrpSpPr>
          <p:grpSpPr>
            <a:xfrm>
              <a:off x="9062294" y="2485535"/>
              <a:ext cx="2318093" cy="2773342"/>
              <a:chOff x="0" y="0"/>
              <a:chExt cx="890986" cy="1166956"/>
            </a:xfrm>
          </p:grpSpPr>
          <p:sp>
            <p:nvSpPr>
              <p:cNvPr id="3" name="Freeform 10">
                <a:extLst>
                  <a:ext uri="{FF2B5EF4-FFF2-40B4-BE49-F238E27FC236}">
                    <a16:creationId xmlns:a16="http://schemas.microsoft.com/office/drawing/2014/main" id="{054A06E2-CE05-B862-CCBB-8E4061D53335}"/>
                  </a:ext>
                </a:extLst>
              </p:cNvPr>
              <p:cNvSpPr/>
              <p:nvPr/>
            </p:nvSpPr>
            <p:spPr>
              <a:xfrm>
                <a:off x="0" y="0"/>
                <a:ext cx="890986" cy="1166956"/>
              </a:xfrm>
              <a:custGeom>
                <a:avLst/>
                <a:gdLst/>
                <a:ahLst/>
                <a:cxnLst/>
                <a:rect l="l" t="t" r="r" b="b"/>
                <a:pathLst>
                  <a:path w="890986" h="1166956">
                    <a:moveTo>
                      <a:pt x="46656" y="0"/>
                    </a:moveTo>
                    <a:lnTo>
                      <a:pt x="844330" y="0"/>
                    </a:lnTo>
                    <a:cubicBezTo>
                      <a:pt x="870097" y="0"/>
                      <a:pt x="890986" y="20889"/>
                      <a:pt x="890986" y="46656"/>
                    </a:cubicBezTo>
                    <a:lnTo>
                      <a:pt x="890986" y="1120300"/>
                    </a:lnTo>
                    <a:cubicBezTo>
                      <a:pt x="890986" y="1146067"/>
                      <a:pt x="870097" y="1166956"/>
                      <a:pt x="844330" y="1166956"/>
                    </a:cubicBezTo>
                    <a:lnTo>
                      <a:pt x="46656" y="1166956"/>
                    </a:lnTo>
                    <a:cubicBezTo>
                      <a:pt x="20889" y="1166956"/>
                      <a:pt x="0" y="1146067"/>
                      <a:pt x="0" y="1120300"/>
                    </a:cubicBezTo>
                    <a:lnTo>
                      <a:pt x="0" y="46656"/>
                    </a:lnTo>
                    <a:cubicBezTo>
                      <a:pt x="0" y="20889"/>
                      <a:pt x="20889" y="0"/>
                      <a:pt x="4665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31416">
                      <a:alpha val="100000"/>
                    </a:srgbClr>
                  </a:gs>
                  <a:gs pos="33333">
                    <a:srgbClr val="284247">
                      <a:alpha val="100000"/>
                    </a:srgbClr>
                  </a:gs>
                  <a:gs pos="66667">
                    <a:srgbClr val="19616D">
                      <a:alpha val="100000"/>
                    </a:srgbClr>
                  </a:gs>
                  <a:gs pos="100000">
                    <a:srgbClr val="3CC2D8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" name="TextBox 11">
                <a:extLst>
                  <a:ext uri="{FF2B5EF4-FFF2-40B4-BE49-F238E27FC236}">
                    <a16:creationId xmlns:a16="http://schemas.microsoft.com/office/drawing/2014/main" id="{D4433B51-2625-DC9B-A78A-76EC45D064D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90986" cy="12050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E73E92-4D85-0FE7-57CF-A275E1144FDE}"/>
                </a:ext>
              </a:extLst>
            </p:cNvPr>
            <p:cNvSpPr txBox="1"/>
            <p:nvPr/>
          </p:nvSpPr>
          <p:spPr>
            <a:xfrm>
              <a:off x="9201887" y="3128914"/>
              <a:ext cx="2038905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venir Next LT Pro" panose="020B0504020202020204" pitchFamily="34" charset="0"/>
                </a:rPr>
                <a:t>On  the other hand the new plans (P11 - P13) post 5G are outperforming the old Plans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80090C-67E5-D6FD-98AB-CE92B9CE8723}"/>
              </a:ext>
            </a:extLst>
          </p:cNvPr>
          <p:cNvGrpSpPr/>
          <p:nvPr/>
        </p:nvGrpSpPr>
        <p:grpSpPr>
          <a:xfrm>
            <a:off x="10600982" y="386538"/>
            <a:ext cx="1279619" cy="377688"/>
            <a:chOff x="10320787" y="422412"/>
            <a:chExt cx="1279619" cy="377688"/>
          </a:xfrm>
        </p:grpSpPr>
        <p:grpSp>
          <p:nvGrpSpPr>
            <p:cNvPr id="20" name="Group 2">
              <a:extLst>
                <a:ext uri="{FF2B5EF4-FFF2-40B4-BE49-F238E27FC236}">
                  <a16:creationId xmlns:a16="http://schemas.microsoft.com/office/drawing/2014/main" id="{3B750935-50A7-6B7B-20E5-52686DB0775C}"/>
                </a:ext>
              </a:extLst>
            </p:cNvPr>
            <p:cNvGrpSpPr/>
            <p:nvPr/>
          </p:nvGrpSpPr>
          <p:grpSpPr>
            <a:xfrm>
              <a:off x="10320787" y="422412"/>
              <a:ext cx="1279619" cy="377688"/>
              <a:chOff x="0" y="0"/>
              <a:chExt cx="505529" cy="149210"/>
            </a:xfrm>
          </p:grpSpPr>
          <p:sp>
            <p:nvSpPr>
              <p:cNvPr id="22" name="Freeform 3">
                <a:extLst>
                  <a:ext uri="{FF2B5EF4-FFF2-40B4-BE49-F238E27FC236}">
                    <a16:creationId xmlns:a16="http://schemas.microsoft.com/office/drawing/2014/main" id="{F77885E6-AB22-6ED6-C026-2C92DEB04B7F}"/>
                  </a:ext>
                </a:extLst>
              </p:cNvPr>
              <p:cNvSpPr/>
              <p:nvPr/>
            </p:nvSpPr>
            <p:spPr>
              <a:xfrm>
                <a:off x="0" y="0"/>
                <a:ext cx="505529" cy="149210"/>
              </a:xfrm>
              <a:custGeom>
                <a:avLst/>
                <a:gdLst/>
                <a:ahLst/>
                <a:cxnLst/>
                <a:rect l="l" t="t" r="r" b="b"/>
                <a:pathLst>
                  <a:path w="505529" h="149210">
                    <a:moveTo>
                      <a:pt x="56468" y="0"/>
                    </a:moveTo>
                    <a:lnTo>
                      <a:pt x="449060" y="0"/>
                    </a:lnTo>
                    <a:cubicBezTo>
                      <a:pt x="464037" y="0"/>
                      <a:pt x="478400" y="5949"/>
                      <a:pt x="488990" y="16539"/>
                    </a:cubicBezTo>
                    <a:cubicBezTo>
                      <a:pt x="499579" y="27129"/>
                      <a:pt x="505529" y="41492"/>
                      <a:pt x="505529" y="56468"/>
                    </a:cubicBezTo>
                    <a:lnTo>
                      <a:pt x="505529" y="92742"/>
                    </a:lnTo>
                    <a:cubicBezTo>
                      <a:pt x="505529" y="107718"/>
                      <a:pt x="499579" y="122081"/>
                      <a:pt x="488990" y="132671"/>
                    </a:cubicBezTo>
                    <a:cubicBezTo>
                      <a:pt x="478400" y="143261"/>
                      <a:pt x="464037" y="149210"/>
                      <a:pt x="449060" y="149210"/>
                    </a:cubicBezTo>
                    <a:lnTo>
                      <a:pt x="56468" y="149210"/>
                    </a:lnTo>
                    <a:cubicBezTo>
                      <a:pt x="41492" y="149210"/>
                      <a:pt x="27129" y="143261"/>
                      <a:pt x="16539" y="132671"/>
                    </a:cubicBezTo>
                    <a:cubicBezTo>
                      <a:pt x="5949" y="122081"/>
                      <a:pt x="0" y="107718"/>
                      <a:pt x="0" y="92742"/>
                    </a:cubicBezTo>
                    <a:lnTo>
                      <a:pt x="0" y="56468"/>
                    </a:lnTo>
                    <a:cubicBezTo>
                      <a:pt x="0" y="41492"/>
                      <a:pt x="5949" y="27129"/>
                      <a:pt x="16539" y="16539"/>
                    </a:cubicBezTo>
                    <a:cubicBezTo>
                      <a:pt x="27129" y="5949"/>
                      <a:pt x="41492" y="0"/>
                      <a:pt x="5646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00D6">
                      <a:alpha val="100000"/>
                    </a:srgbClr>
                  </a:gs>
                  <a:gs pos="100000">
                    <a:srgbClr val="E000F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 sz="1200" dirty="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23" name="TextBox 4">
                <a:extLst>
                  <a:ext uri="{FF2B5EF4-FFF2-40B4-BE49-F238E27FC236}">
                    <a16:creationId xmlns:a16="http://schemas.microsoft.com/office/drawing/2014/main" id="{3F5B5672-5063-F3DC-2267-0275C5137C8D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505529" cy="20636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>
                  <a:latin typeface="Avenir Next LT Pro" panose="020B0504020202020204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AEFD44-5368-B45C-AD13-A49CEB302A31}"/>
                </a:ext>
              </a:extLst>
            </p:cNvPr>
            <p:cNvSpPr txBox="1"/>
            <p:nvPr/>
          </p:nvSpPr>
          <p:spPr>
            <a:xfrm>
              <a:off x="10536145" y="422412"/>
              <a:ext cx="10619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Avenir Next LT Pro" panose="020B0504020202020204" pitchFamily="34" charset="0"/>
                </a:rPr>
                <a:t>Page 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5304E3B-0D81-9E26-F9E1-4FEF0CC33D92}"/>
              </a:ext>
            </a:extLst>
          </p:cNvPr>
          <p:cNvGrpSpPr/>
          <p:nvPr/>
        </p:nvGrpSpPr>
        <p:grpSpPr>
          <a:xfrm>
            <a:off x="172627" y="1711375"/>
            <a:ext cx="5982023" cy="4403316"/>
            <a:chOff x="156237" y="2068919"/>
            <a:chExt cx="5982023" cy="44033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BE7A1C6-32F7-09D5-7EBD-28BE809C4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2878" t="1921" r="36797" b="5439"/>
            <a:stretch>
              <a:fillRect/>
            </a:stretch>
          </p:blipFill>
          <p:spPr>
            <a:xfrm>
              <a:off x="156237" y="2068919"/>
              <a:ext cx="5982023" cy="44033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F7ABC7E-CB33-A6E9-2AF0-6E86D12F49DB}"/>
                </a:ext>
              </a:extLst>
            </p:cNvPr>
            <p:cNvSpPr/>
            <p:nvPr/>
          </p:nvSpPr>
          <p:spPr>
            <a:xfrm>
              <a:off x="784441" y="4709161"/>
              <a:ext cx="5154968" cy="691924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4862B20-A683-A090-A951-6E9DA1BD6C32}"/>
                </a:ext>
              </a:extLst>
            </p:cNvPr>
            <p:cNvSpPr/>
            <p:nvPr/>
          </p:nvSpPr>
          <p:spPr>
            <a:xfrm>
              <a:off x="784440" y="5442922"/>
              <a:ext cx="5182019" cy="691924"/>
            </a:xfrm>
            <a:prstGeom prst="roundRect">
              <a:avLst/>
            </a:prstGeom>
            <a:noFill/>
            <a:ln w="952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C81DCB-8E21-D858-C479-45FFB5B75E20}"/>
                </a:ext>
              </a:extLst>
            </p:cNvPr>
            <p:cNvSpPr txBox="1"/>
            <p:nvPr/>
          </p:nvSpPr>
          <p:spPr>
            <a:xfrm>
              <a:off x="1284307" y="5588829"/>
              <a:ext cx="161112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New Plans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892B6D-3940-2B73-0937-C813D53649FB}"/>
                </a:ext>
              </a:extLst>
            </p:cNvPr>
            <p:cNvSpPr txBox="1"/>
            <p:nvPr/>
          </p:nvSpPr>
          <p:spPr>
            <a:xfrm>
              <a:off x="3334527" y="4874156"/>
              <a:ext cx="2562622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9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Discontinued Plans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195084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6" grpId="0"/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822791">
            <a:off x="6606603" y="2436591"/>
            <a:ext cx="11170795" cy="11170795"/>
          </a:xfrm>
          <a:custGeom>
            <a:avLst/>
            <a:gdLst/>
            <a:ahLst/>
            <a:cxnLst/>
            <a:rect l="l" t="t" r="r" b="b"/>
            <a:pathLst>
              <a:path w="16756192" h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0" name="Freeform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2297" y="1614493"/>
            <a:ext cx="3505513" cy="4913308"/>
          </a:xfrm>
          <a:custGeom>
            <a:avLst/>
            <a:gdLst/>
            <a:ahLst/>
            <a:cxnLst/>
            <a:rect l="l" t="t" r="r" b="b"/>
            <a:pathLst>
              <a:path w="890986" h="1166956">
                <a:moveTo>
                  <a:pt x="46656" y="0"/>
                </a:moveTo>
                <a:lnTo>
                  <a:pt x="844330" y="0"/>
                </a:lnTo>
                <a:cubicBezTo>
                  <a:pt x="870097" y="0"/>
                  <a:pt x="890986" y="20889"/>
                  <a:pt x="890986" y="46656"/>
                </a:cubicBezTo>
                <a:lnTo>
                  <a:pt x="890986" y="1120300"/>
                </a:lnTo>
                <a:cubicBezTo>
                  <a:pt x="890986" y="1146067"/>
                  <a:pt x="870097" y="1166956"/>
                  <a:pt x="844330" y="1166956"/>
                </a:cubicBezTo>
                <a:lnTo>
                  <a:pt x="46656" y="1166956"/>
                </a:lnTo>
                <a:cubicBezTo>
                  <a:pt x="20889" y="1166956"/>
                  <a:pt x="0" y="1146067"/>
                  <a:pt x="0" y="1120300"/>
                </a:cubicBezTo>
                <a:lnTo>
                  <a:pt x="0" y="46656"/>
                </a:lnTo>
                <a:cubicBezTo>
                  <a:pt x="0" y="20889"/>
                  <a:pt x="20889" y="0"/>
                  <a:pt x="46656" y="0"/>
                </a:cubicBezTo>
                <a:close/>
              </a:path>
            </a:pathLst>
          </a:custGeom>
          <a:gradFill rotWithShape="1">
            <a:gsLst>
              <a:gs pos="0">
                <a:srgbClr val="131416">
                  <a:alpha val="100000"/>
                </a:srgbClr>
              </a:gs>
              <a:gs pos="33333">
                <a:srgbClr val="284247">
                  <a:alpha val="100000"/>
                </a:srgbClr>
              </a:gs>
              <a:gs pos="66667">
                <a:srgbClr val="19616D">
                  <a:alpha val="100000"/>
                </a:srgbClr>
              </a:gs>
              <a:gs pos="100000">
                <a:srgbClr val="3CC2D8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en-US" sz="1200" dirty="0"/>
          </a:p>
        </p:txBody>
      </p:sp>
      <p:sp>
        <p:nvSpPr>
          <p:cNvPr id="11" name="TextBox 11"/>
          <p:cNvSpPr txBox="1"/>
          <p:nvPr/>
        </p:nvSpPr>
        <p:spPr>
          <a:xfrm>
            <a:off x="532297" y="1454078"/>
            <a:ext cx="3505513" cy="5073723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/>
            <a:endParaRPr sz="12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98E3849-F8D7-39BC-3DAB-F9A6AF30A3A0}"/>
              </a:ext>
            </a:extLst>
          </p:cNvPr>
          <p:cNvGrpSpPr/>
          <p:nvPr/>
        </p:nvGrpSpPr>
        <p:grpSpPr>
          <a:xfrm>
            <a:off x="463504" y="1994996"/>
            <a:ext cx="3490745" cy="4138902"/>
            <a:chOff x="463504" y="1994996"/>
            <a:chExt cx="3490745" cy="4138902"/>
          </a:xfrm>
        </p:grpSpPr>
        <p:sp>
          <p:nvSpPr>
            <p:cNvPr id="7" name="TextBox 7"/>
            <p:cNvSpPr txBox="1"/>
            <p:nvPr/>
          </p:nvSpPr>
          <p:spPr>
            <a:xfrm>
              <a:off x="463504" y="1994996"/>
              <a:ext cx="2727272" cy="3385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133" b="1" dirty="0">
                  <a:latin typeface="Avenir Next LT Pro" panose="020B0504020202020204" pitchFamily="34" charset="0"/>
                </a:rPr>
                <a:t>🔧 Plans &amp; </a:t>
              </a:r>
              <a:r>
                <a:rPr lang="en-US" sz="2200" b="1" dirty="0">
                  <a:latin typeface="Avenir Next LT Pro" panose="020B0504020202020204" pitchFamily="34" charset="0"/>
                </a:rPr>
                <a:t>Pricing</a:t>
              </a:r>
              <a:endParaRPr lang="en-US" sz="2200" b="1" spc="-125" dirty="0">
                <a:latin typeface="Avenir Next LT Pro" panose="020B0504020202020204" pitchFamily="34" charset="0"/>
                <a:ea typeface="Arial Unicode Bold"/>
                <a:cs typeface="Arial Unicode Bold"/>
                <a:sym typeface="Arial Unicode Bold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3F8B463-16E4-DA8A-4003-13F4EFD70BC6}"/>
                </a:ext>
              </a:extLst>
            </p:cNvPr>
            <p:cNvGrpSpPr/>
            <p:nvPr/>
          </p:nvGrpSpPr>
          <p:grpSpPr>
            <a:xfrm>
              <a:off x="506368" y="2634596"/>
              <a:ext cx="3447881" cy="3499302"/>
              <a:chOff x="506368" y="2634596"/>
              <a:chExt cx="3447881" cy="3499302"/>
            </a:xfrm>
          </p:grpSpPr>
          <p:sp>
            <p:nvSpPr>
              <p:cNvPr id="13" name="TextBox 13"/>
              <p:cNvSpPr txBox="1"/>
              <p:nvPr/>
            </p:nvSpPr>
            <p:spPr>
              <a:xfrm>
                <a:off x="653992" y="2634596"/>
                <a:ext cx="2727272" cy="9848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sz="1600" dirty="0">
                    <a:latin typeface="Avenir Next LT Pro" panose="020B0504020202020204" pitchFamily="34" charset="0"/>
                  </a:rPr>
                  <a:t>✅ </a:t>
                </a:r>
                <a:r>
                  <a:rPr lang="en-US" sz="1600" b="1" dirty="0">
                    <a:latin typeface="Avenir Next LT Pro" panose="020B0504020202020204" pitchFamily="34" charset="0"/>
                  </a:rPr>
                  <a:t>Retain and Promote Plans P1 &amp; P11</a:t>
                </a:r>
                <a:br>
                  <a:rPr lang="en-US" dirty="0">
                    <a:latin typeface="Avenir Next LT Pro" panose="020B0504020202020204" pitchFamily="34" charset="0"/>
                  </a:rPr>
                </a:br>
                <a:r>
                  <a:rPr lang="en-US" sz="1400" dirty="0">
                    <a:latin typeface="Avenir Next LT Pro" panose="020B0504020202020204" pitchFamily="34" charset="0"/>
                  </a:rPr>
                  <a:t>→ Consistently high revenue post-5G; ideal for core user base</a:t>
                </a:r>
                <a:r>
                  <a:rPr lang="en-US" dirty="0">
                    <a:latin typeface="Avenir Next LT Pro" panose="020B0504020202020204" pitchFamily="34" charset="0"/>
                  </a:rPr>
                  <a:t>.</a:t>
                </a:r>
                <a:endParaRPr lang="en-US" spc="-75" dirty="0">
                  <a:latin typeface="Avenir Next LT Pro" panose="020B0504020202020204" pitchFamily="34" charset="0"/>
                  <a:ea typeface="Arial Unicode"/>
                  <a:cs typeface="Arial Unicode"/>
                  <a:sym typeface="Arial Unicode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08B8E5-9C76-112F-03DB-C8A4F7EB660C}"/>
                  </a:ext>
                </a:extLst>
              </p:cNvPr>
              <p:cNvSpPr txBox="1"/>
              <p:nvPr/>
            </p:nvSpPr>
            <p:spPr>
              <a:xfrm>
                <a:off x="558597" y="3892750"/>
                <a:ext cx="339565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Avenir Next LT Pro" panose="020B0504020202020204" pitchFamily="34" charset="0"/>
                  </a:rPr>
                  <a:t>⚠️ </a:t>
                </a:r>
                <a:r>
                  <a:rPr lang="en-US" sz="1600" b="1" dirty="0">
                    <a:latin typeface="Avenir Next LT Pro" panose="020B0504020202020204" pitchFamily="34" charset="0"/>
                  </a:rPr>
                  <a:t>Redesign or Discontinue Plans P5–P7</a:t>
                </a:r>
                <a:br>
                  <a:rPr lang="en-US" sz="1200" dirty="0">
                    <a:latin typeface="Avenir Next LT Pro" panose="020B0504020202020204" pitchFamily="34" charset="0"/>
                  </a:rPr>
                </a:br>
                <a:r>
                  <a:rPr lang="en-US" sz="1400" dirty="0">
                    <a:latin typeface="Avenir Next LT Pro" panose="020B0504020202020204" pitchFamily="34" charset="0"/>
                  </a:rPr>
                  <a:t>→ Sharp revenue decline (up to 72% in P7); no clear recovery post-5G.</a:t>
                </a:r>
                <a:endParaRPr lang="en-US" sz="1200" dirty="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801591-EE60-2251-D731-7D92B89C9ABE}"/>
                  </a:ext>
                </a:extLst>
              </p:cNvPr>
              <p:cNvSpPr txBox="1"/>
              <p:nvPr/>
            </p:nvSpPr>
            <p:spPr>
              <a:xfrm>
                <a:off x="506368" y="5149013"/>
                <a:ext cx="3395652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Avenir Next LT Pro" panose="020B0504020202020204" pitchFamily="34" charset="0"/>
                  </a:rPr>
                  <a:t>⚠️ 💡 </a:t>
                </a:r>
                <a:r>
                  <a:rPr lang="en-US" sz="1600" b="1" dirty="0">
                    <a:latin typeface="Avenir Next LT Pro" panose="020B0504020202020204" pitchFamily="34" charset="0"/>
                  </a:rPr>
                  <a:t>Introduce a Mid-Tier Plan</a:t>
                </a:r>
                <a:br>
                  <a:rPr lang="en-US" sz="1200" dirty="0">
                    <a:latin typeface="Avenir Next LT Pro" panose="020B0504020202020204" pitchFamily="34" charset="0"/>
                  </a:rPr>
                </a:br>
                <a:r>
                  <a:rPr lang="en-US" sz="1400" dirty="0">
                    <a:latin typeface="Avenir Next LT Pro" panose="020B0504020202020204" pitchFamily="34" charset="0"/>
                  </a:rPr>
                  <a:t>→ Bridging gap between low-value and premium (P2 ↔ P11) could reduce churn.</a:t>
                </a:r>
              </a:p>
            </p:txBody>
          </p:sp>
        </p:grpSp>
      </p:grpSp>
      <p:grpSp>
        <p:nvGrpSpPr>
          <p:cNvPr id="37" name="Group 9">
            <a:extLst>
              <a:ext uri="{FF2B5EF4-FFF2-40B4-BE49-F238E27FC236}">
                <a16:creationId xmlns:a16="http://schemas.microsoft.com/office/drawing/2014/main" id="{40BB1A95-3EE2-CDF9-4983-2FCFAFAA0BC6}"/>
              </a:ext>
            </a:extLst>
          </p:cNvPr>
          <p:cNvGrpSpPr/>
          <p:nvPr/>
        </p:nvGrpSpPr>
        <p:grpSpPr>
          <a:xfrm>
            <a:off x="7849642" y="1614492"/>
            <a:ext cx="3505513" cy="4880001"/>
            <a:chOff x="0" y="0"/>
            <a:chExt cx="890986" cy="1166956"/>
          </a:xfrm>
        </p:grpSpPr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032D725E-E3EF-E6F6-A8B0-E6FF2DB489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90986" cy="1166956"/>
            </a:xfrm>
            <a:custGeom>
              <a:avLst/>
              <a:gdLst/>
              <a:ahLst/>
              <a:cxnLst/>
              <a:rect l="l" t="t" r="r" b="b"/>
              <a:pathLst>
                <a:path w="890986" h="116695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43" name="TextBox 11">
              <a:extLst>
                <a:ext uri="{FF2B5EF4-FFF2-40B4-BE49-F238E27FC236}">
                  <a16:creationId xmlns:a16="http://schemas.microsoft.com/office/drawing/2014/main" id="{926A22AF-67D7-0849-ACA0-D037380DFF3B}"/>
                </a:ext>
              </a:extLst>
            </p:cNvPr>
            <p:cNvSpPr txBox="1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/>
              <a:endParaRPr sz="120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A688BFF-FF48-30CD-0148-83F87BC5A38D}"/>
              </a:ext>
            </a:extLst>
          </p:cNvPr>
          <p:cNvSpPr txBox="1"/>
          <p:nvPr/>
        </p:nvSpPr>
        <p:spPr>
          <a:xfrm>
            <a:off x="7825345" y="4258563"/>
            <a:ext cx="3395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200" dirty="0">
              <a:latin typeface="Avenir Next LT Pro" panose="020B0504020202020204" pitchFamily="34" charset="0"/>
            </a:endParaRPr>
          </a:p>
        </p:txBody>
      </p:sp>
      <p:sp>
        <p:nvSpPr>
          <p:cNvPr id="45" name="Freeform 15">
            <a:extLst>
              <a:ext uri="{FF2B5EF4-FFF2-40B4-BE49-F238E27FC236}">
                <a16:creationId xmlns:a16="http://schemas.microsoft.com/office/drawing/2014/main" id="{D137289E-1EAC-C698-5DE5-895EF173614D}"/>
              </a:ext>
            </a:extLst>
          </p:cNvPr>
          <p:cNvSpPr>
            <a:spLocks/>
          </p:cNvSpPr>
          <p:nvPr/>
        </p:nvSpPr>
        <p:spPr>
          <a:xfrm>
            <a:off x="4218521" y="1614493"/>
            <a:ext cx="3505513" cy="4865370"/>
          </a:xfrm>
          <a:custGeom>
            <a:avLst/>
            <a:gdLst/>
            <a:ahLst/>
            <a:cxnLst/>
            <a:rect l="l" t="t" r="r" b="b"/>
            <a:pathLst>
              <a:path w="890986" h="1166956">
                <a:moveTo>
                  <a:pt x="46656" y="0"/>
                </a:moveTo>
                <a:lnTo>
                  <a:pt x="844330" y="0"/>
                </a:lnTo>
                <a:cubicBezTo>
                  <a:pt x="870097" y="0"/>
                  <a:pt x="890986" y="20889"/>
                  <a:pt x="890986" y="46656"/>
                </a:cubicBezTo>
                <a:lnTo>
                  <a:pt x="890986" y="1120300"/>
                </a:lnTo>
                <a:cubicBezTo>
                  <a:pt x="890986" y="1146067"/>
                  <a:pt x="870097" y="1166956"/>
                  <a:pt x="844330" y="1166956"/>
                </a:cubicBezTo>
                <a:lnTo>
                  <a:pt x="46656" y="1166956"/>
                </a:lnTo>
                <a:cubicBezTo>
                  <a:pt x="20889" y="1166956"/>
                  <a:pt x="0" y="1146067"/>
                  <a:pt x="0" y="1120300"/>
                </a:cubicBezTo>
                <a:lnTo>
                  <a:pt x="0" y="46656"/>
                </a:lnTo>
                <a:cubicBezTo>
                  <a:pt x="0" y="20889"/>
                  <a:pt x="20889" y="0"/>
                  <a:pt x="46656" y="0"/>
                </a:cubicBezTo>
                <a:close/>
              </a:path>
            </a:pathLst>
          </a:custGeom>
          <a:gradFill rotWithShape="1">
            <a:gsLst>
              <a:gs pos="0">
                <a:srgbClr val="131416">
                  <a:alpha val="100000"/>
                </a:srgbClr>
              </a:gs>
              <a:gs pos="100000">
                <a:srgbClr val="656366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en-US" sz="800"/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700ED537-8DB7-DBF8-B221-C5D3F648E359}"/>
              </a:ext>
            </a:extLst>
          </p:cNvPr>
          <p:cNvSpPr txBox="1"/>
          <p:nvPr/>
        </p:nvSpPr>
        <p:spPr>
          <a:xfrm>
            <a:off x="4089929" y="1455643"/>
            <a:ext cx="3505513" cy="5024220"/>
          </a:xfrm>
          <a:prstGeom prst="rect">
            <a:avLst/>
          </a:prstGeom>
        </p:spPr>
        <p:txBody>
          <a:bodyPr lIns="22578" tIns="22578" rIns="22578" bIns="22578" rtlCol="0" anchor="ctr"/>
          <a:lstStyle/>
          <a:p>
            <a:pPr algn="ctr"/>
            <a:endParaRPr sz="800"/>
          </a:p>
        </p:txBody>
      </p:sp>
      <p:sp>
        <p:nvSpPr>
          <p:cNvPr id="3" name="AutoShape 22">
            <a:extLst>
              <a:ext uri="{FF2B5EF4-FFF2-40B4-BE49-F238E27FC236}">
                <a16:creationId xmlns:a16="http://schemas.microsoft.com/office/drawing/2014/main" id="{4F9F39AE-B4A5-14DB-94D5-CDCF05E8B632}"/>
              </a:ext>
            </a:extLst>
          </p:cNvPr>
          <p:cNvSpPr/>
          <p:nvPr/>
        </p:nvSpPr>
        <p:spPr>
          <a:xfrm>
            <a:off x="1291772" y="1216544"/>
            <a:ext cx="9419772" cy="0"/>
          </a:xfrm>
          <a:prstGeom prst="line">
            <a:avLst/>
          </a:prstGeom>
          <a:ln w="142875" cap="rnd">
            <a:gradFill>
              <a:gsLst>
                <a:gs pos="0">
                  <a:srgbClr val="BA93C2">
                    <a:alpha val="0"/>
                  </a:srgbClr>
                </a:gs>
                <a:gs pos="50000">
                  <a:srgbClr val="BA93C2">
                    <a:alpha val="100000"/>
                  </a:srgbClr>
                </a:gs>
                <a:gs pos="100000">
                  <a:srgbClr val="BA93C2">
                    <a:alpha val="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TextBox 31">
            <a:extLst>
              <a:ext uri="{FF2B5EF4-FFF2-40B4-BE49-F238E27FC236}">
                <a16:creationId xmlns:a16="http://schemas.microsoft.com/office/drawing/2014/main" id="{CAA470CB-5C1C-9D00-BA6A-419FE43084D6}"/>
              </a:ext>
            </a:extLst>
          </p:cNvPr>
          <p:cNvSpPr txBox="1"/>
          <p:nvPr/>
        </p:nvSpPr>
        <p:spPr>
          <a:xfrm>
            <a:off x="836844" y="337725"/>
            <a:ext cx="757849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E9B0F4"/>
                </a:solidFill>
                <a:latin typeface="Garet Bold"/>
              </a:rPr>
              <a:t>Actionable Strategy Based on</a:t>
            </a:r>
            <a:endParaRPr lang="en-US" sz="4000" b="1" dirty="0">
              <a:solidFill>
                <a:srgbClr val="E9B0F4"/>
              </a:solidFill>
              <a:latin typeface="Garet Bold"/>
              <a:sym typeface="Garet Bold"/>
            </a:endParaRPr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BDC4652F-CAD1-28FB-7E16-6CC02114D205}"/>
              </a:ext>
            </a:extLst>
          </p:cNvPr>
          <p:cNvSpPr txBox="1"/>
          <p:nvPr/>
        </p:nvSpPr>
        <p:spPr>
          <a:xfrm>
            <a:off x="7513890" y="424159"/>
            <a:ext cx="3197654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0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Post 5G Insights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A78ED69-D6C5-46E4-B044-1E53BB751A75}"/>
              </a:ext>
            </a:extLst>
          </p:cNvPr>
          <p:cNvGrpSpPr/>
          <p:nvPr/>
        </p:nvGrpSpPr>
        <p:grpSpPr>
          <a:xfrm>
            <a:off x="4354496" y="1979273"/>
            <a:ext cx="3242271" cy="4110042"/>
            <a:chOff x="4225904" y="1979273"/>
            <a:chExt cx="3242271" cy="411004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750888-7590-B09F-4AFE-86C84B3FE3A7}"/>
                </a:ext>
              </a:extLst>
            </p:cNvPr>
            <p:cNvSpPr txBox="1"/>
            <p:nvPr/>
          </p:nvSpPr>
          <p:spPr>
            <a:xfrm>
              <a:off x="4225904" y="1979273"/>
              <a:ext cx="324227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b="1" dirty="0">
                  <a:latin typeface="Avenir Next LT Pro" panose="020B0504020202020204" pitchFamily="34" charset="0"/>
                </a:rPr>
                <a:t>🌍 City-Level Actions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666655-BE2F-8114-BBAF-B80FB76835D4}"/>
                </a:ext>
              </a:extLst>
            </p:cNvPr>
            <p:cNvSpPr txBox="1"/>
            <p:nvPr/>
          </p:nvSpPr>
          <p:spPr>
            <a:xfrm>
              <a:off x="4318722" y="2665373"/>
              <a:ext cx="3055068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600" dirty="0"/>
                <a:t>🔍 </a:t>
              </a:r>
              <a:r>
                <a:rPr lang="en-US" sz="1600" b="1" dirty="0"/>
                <a:t>Focus retention strategies on Ahmedabad &amp; Chennai</a:t>
              </a:r>
              <a:br>
                <a:rPr lang="en-US" sz="1400" dirty="0"/>
              </a:br>
              <a:r>
                <a:rPr lang="en-US" sz="1400" dirty="0"/>
                <a:t>→ High churn + low ARPU → Targeted campaigns needed.</a:t>
              </a:r>
              <a:endParaRPr lang="en-US" sz="1400" spc="-75" dirty="0">
                <a:latin typeface="Avenir Next LT Pro" panose="020B0504020202020204" pitchFamily="34" charset="0"/>
                <a:ea typeface="Arial Unicode"/>
                <a:cs typeface="Arial Unicode"/>
                <a:sym typeface="Arial Unicode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192D88-61E9-A3A7-751F-9B9C556426B5}"/>
                </a:ext>
              </a:extLst>
            </p:cNvPr>
            <p:cNvSpPr txBox="1"/>
            <p:nvPr/>
          </p:nvSpPr>
          <p:spPr>
            <a:xfrm>
              <a:off x="4318722" y="3882885"/>
              <a:ext cx="2690841" cy="8925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600" dirty="0"/>
                <a:t>📈 </a:t>
              </a:r>
              <a:r>
                <a:rPr lang="en-US" sz="1600" b="1" dirty="0"/>
                <a:t>Invest in Delhi &amp; Mumbai</a:t>
              </a:r>
              <a:br>
                <a:rPr lang="en-US" sz="1400" dirty="0"/>
              </a:br>
              <a:r>
                <a:rPr lang="en-US" sz="1400" dirty="0"/>
                <a:t>→ Strong ARPU growth + churn control → ready for premium upselling.</a:t>
              </a:r>
              <a:endParaRPr lang="en-US" sz="1400" spc="-75" dirty="0">
                <a:latin typeface="Avenir Next LT Pro" panose="020B0504020202020204" pitchFamily="34" charset="0"/>
                <a:ea typeface="Arial Unicode"/>
                <a:cs typeface="Arial Unicode"/>
                <a:sym typeface="Arial Unicode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7B158B-7C03-6453-1859-BEE9C14A1D99}"/>
                </a:ext>
              </a:extLst>
            </p:cNvPr>
            <p:cNvSpPr txBox="1"/>
            <p:nvPr/>
          </p:nvSpPr>
          <p:spPr>
            <a:xfrm>
              <a:off x="4318722" y="5165985"/>
              <a:ext cx="2690841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600" dirty="0"/>
                <a:t>📊 </a:t>
              </a:r>
              <a:r>
                <a:rPr lang="en-US" sz="1600" b="1" dirty="0"/>
                <a:t>Review short-term spike cities like Pune</a:t>
              </a:r>
              <a:br>
                <a:rPr lang="en-US" sz="1400" dirty="0"/>
              </a:br>
              <a:r>
                <a:rPr lang="en-US" sz="1400" dirty="0"/>
                <a:t>→ Monitor sustainability of growth and consider ARPU correction.</a:t>
              </a:r>
              <a:endParaRPr lang="en-US" sz="1400" spc="-75" dirty="0">
                <a:latin typeface="Avenir Next LT Pro" panose="020B0504020202020204" pitchFamily="34" charset="0"/>
                <a:ea typeface="Arial Unicode"/>
                <a:cs typeface="Arial Unicode"/>
                <a:sym typeface="Arial Unicode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C30C86-FD3A-E8AF-2155-6CDCEB25E969}"/>
              </a:ext>
            </a:extLst>
          </p:cNvPr>
          <p:cNvGrpSpPr/>
          <p:nvPr/>
        </p:nvGrpSpPr>
        <p:grpSpPr>
          <a:xfrm>
            <a:off x="7944028" y="2025439"/>
            <a:ext cx="3531169" cy="4108458"/>
            <a:chOff x="7944028" y="2025439"/>
            <a:chExt cx="3531169" cy="4108458"/>
          </a:xfrm>
        </p:grpSpPr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AB3B1FDA-411C-FA63-29F7-2CB7D348B3AA}"/>
                </a:ext>
              </a:extLst>
            </p:cNvPr>
            <p:cNvSpPr txBox="1"/>
            <p:nvPr/>
          </p:nvSpPr>
          <p:spPr>
            <a:xfrm>
              <a:off x="8081355" y="2630962"/>
              <a:ext cx="3195620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600" dirty="0">
                  <a:latin typeface="Avenir Next LT Pro" panose="020B0504020202020204" pitchFamily="34" charset="0"/>
                </a:rPr>
                <a:t>🚨 </a:t>
              </a:r>
              <a:r>
                <a:rPr lang="en-US" sz="1600" b="1" dirty="0">
                  <a:latin typeface="Avenir Next LT Pro" panose="020B0504020202020204" pitchFamily="34" charset="0"/>
                </a:rPr>
                <a:t>Track Dormant Users Separately from Churners</a:t>
              </a:r>
              <a:br>
                <a:rPr lang="en-US" sz="1400" dirty="0">
                  <a:latin typeface="Avenir Next LT Pro" panose="020B0504020202020204" pitchFamily="34" charset="0"/>
                </a:rPr>
              </a:br>
              <a:r>
                <a:rPr lang="en-US" sz="1400" dirty="0">
                  <a:latin typeface="Avenir Next LT Pro" panose="020B0504020202020204" pitchFamily="34" charset="0"/>
                </a:rPr>
                <a:t>→ Big TAU drop ≠ pure churn. Identify reactivation opportunities.</a:t>
              </a:r>
              <a:endParaRPr lang="en-US" sz="1400" spc="-75" dirty="0">
                <a:latin typeface="Avenir Next LT Pro" panose="020B0504020202020204" pitchFamily="34" charset="0"/>
                <a:ea typeface="Arial Unicode"/>
                <a:cs typeface="Arial Unicode"/>
                <a:sym typeface="Arial Unicode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2BD81231-7910-107F-03B9-0F062A6B541B}"/>
                </a:ext>
              </a:extLst>
            </p:cNvPr>
            <p:cNvSpPr txBox="1"/>
            <p:nvPr/>
          </p:nvSpPr>
          <p:spPr>
            <a:xfrm>
              <a:off x="7944028" y="2025439"/>
              <a:ext cx="3195620" cy="3385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200" b="1" dirty="0">
                  <a:latin typeface="Avenir Next LT Pro" panose="020B0504020202020204" pitchFamily="34" charset="0"/>
                </a:rPr>
                <a:t>👥 User Engagement</a:t>
              </a:r>
              <a:endParaRPr lang="en-US" sz="2200" b="1" spc="-125" dirty="0">
                <a:latin typeface="Avenir Next LT Pro" panose="020B0504020202020204" pitchFamily="34" charset="0"/>
                <a:ea typeface="Arial Unicode Bold"/>
                <a:cs typeface="Arial Unicode Bold"/>
                <a:sym typeface="Arial Unicode Bold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E358F1-1DD7-ACCF-AF7A-EC56711CF676}"/>
                </a:ext>
              </a:extLst>
            </p:cNvPr>
            <p:cNvSpPr txBox="1"/>
            <p:nvPr/>
          </p:nvSpPr>
          <p:spPr>
            <a:xfrm>
              <a:off x="8081355" y="5149012"/>
              <a:ext cx="3288903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Avenir Next LT Pro" panose="020B0504020202020204" pitchFamily="34" charset="0"/>
                </a:rPr>
                <a:t>📈 </a:t>
              </a:r>
              <a:r>
                <a:rPr lang="en-US" sz="1600" b="1" dirty="0">
                  <a:latin typeface="Avenir Next LT Pro" panose="020B0504020202020204" pitchFamily="34" charset="0"/>
                </a:rPr>
                <a:t>Enhance Reporting KPIs</a:t>
              </a:r>
              <a:br>
                <a:rPr lang="en-US" sz="1400" dirty="0">
                  <a:latin typeface="Avenir Next LT Pro" panose="020B0504020202020204" pitchFamily="34" charset="0"/>
                </a:rPr>
              </a:br>
              <a:r>
                <a:rPr lang="en-US" sz="1400" dirty="0">
                  <a:latin typeface="Avenir Next LT Pro" panose="020B0504020202020204" pitchFamily="34" charset="0"/>
                </a:rPr>
                <a:t>→ Track: New Joins, Reactivated Users, Dormant Base — to capture real movement.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F38FE8E-E84E-7EE0-CF72-604479771F89}"/>
                </a:ext>
              </a:extLst>
            </p:cNvPr>
            <p:cNvSpPr txBox="1"/>
            <p:nvPr/>
          </p:nvSpPr>
          <p:spPr>
            <a:xfrm>
              <a:off x="8042083" y="3821329"/>
              <a:ext cx="343311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Avenir Next LT Pro" panose="020B0504020202020204" pitchFamily="34" charset="0"/>
                </a:rPr>
                <a:t>🔄 </a:t>
              </a:r>
              <a:r>
                <a:rPr lang="en-US" sz="1600" b="1" dirty="0">
                  <a:latin typeface="Avenir Next LT Pro" panose="020B0504020202020204" pitchFamily="34" charset="0"/>
                </a:rPr>
                <a:t>Introduce Plan Migration Support</a:t>
              </a:r>
              <a:br>
                <a:rPr lang="en-US" sz="1400" dirty="0">
                  <a:latin typeface="Avenir Next LT Pro" panose="020B0504020202020204" pitchFamily="34" charset="0"/>
                </a:rPr>
              </a:br>
              <a:r>
                <a:rPr lang="en-US" sz="1400" dirty="0">
                  <a:latin typeface="Avenir Next LT Pro" panose="020B0504020202020204" pitchFamily="34" charset="0"/>
                </a:rPr>
                <a:t>→ Prevent user exit by encouraging smart switching instead of leaving.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32380D7-CC63-B573-6A2E-FD977EBC8272}"/>
              </a:ext>
            </a:extLst>
          </p:cNvPr>
          <p:cNvGrpSpPr/>
          <p:nvPr/>
        </p:nvGrpSpPr>
        <p:grpSpPr>
          <a:xfrm>
            <a:off x="10730448" y="203909"/>
            <a:ext cx="1279619" cy="386330"/>
            <a:chOff x="10320787" y="422412"/>
            <a:chExt cx="1279619" cy="386330"/>
          </a:xfrm>
        </p:grpSpPr>
        <p:grpSp>
          <p:nvGrpSpPr>
            <p:cNvPr id="52" name="Group 2">
              <a:extLst>
                <a:ext uri="{FF2B5EF4-FFF2-40B4-BE49-F238E27FC236}">
                  <a16:creationId xmlns:a16="http://schemas.microsoft.com/office/drawing/2014/main" id="{DC7B0929-79AF-7B2F-6971-6C6593E074AC}"/>
                </a:ext>
              </a:extLst>
            </p:cNvPr>
            <p:cNvGrpSpPr/>
            <p:nvPr/>
          </p:nvGrpSpPr>
          <p:grpSpPr>
            <a:xfrm>
              <a:off x="10320787" y="422412"/>
              <a:ext cx="1279619" cy="377688"/>
              <a:chOff x="0" y="0"/>
              <a:chExt cx="505529" cy="149210"/>
            </a:xfrm>
          </p:grpSpPr>
          <p:sp>
            <p:nvSpPr>
              <p:cNvPr id="54" name="Freeform 3">
                <a:extLst>
                  <a:ext uri="{FF2B5EF4-FFF2-40B4-BE49-F238E27FC236}">
                    <a16:creationId xmlns:a16="http://schemas.microsoft.com/office/drawing/2014/main" id="{B4C129AB-2A0D-CB43-6B8E-7C6CBCEA105D}"/>
                  </a:ext>
                </a:extLst>
              </p:cNvPr>
              <p:cNvSpPr/>
              <p:nvPr/>
            </p:nvSpPr>
            <p:spPr>
              <a:xfrm>
                <a:off x="0" y="0"/>
                <a:ext cx="505529" cy="149210"/>
              </a:xfrm>
              <a:custGeom>
                <a:avLst/>
                <a:gdLst/>
                <a:ahLst/>
                <a:cxnLst/>
                <a:rect l="l" t="t" r="r" b="b"/>
                <a:pathLst>
                  <a:path w="505529" h="149210">
                    <a:moveTo>
                      <a:pt x="56468" y="0"/>
                    </a:moveTo>
                    <a:lnTo>
                      <a:pt x="449060" y="0"/>
                    </a:lnTo>
                    <a:cubicBezTo>
                      <a:pt x="464037" y="0"/>
                      <a:pt x="478400" y="5949"/>
                      <a:pt x="488990" y="16539"/>
                    </a:cubicBezTo>
                    <a:cubicBezTo>
                      <a:pt x="499579" y="27129"/>
                      <a:pt x="505529" y="41492"/>
                      <a:pt x="505529" y="56468"/>
                    </a:cubicBezTo>
                    <a:lnTo>
                      <a:pt x="505529" y="92742"/>
                    </a:lnTo>
                    <a:cubicBezTo>
                      <a:pt x="505529" y="107718"/>
                      <a:pt x="499579" y="122081"/>
                      <a:pt x="488990" y="132671"/>
                    </a:cubicBezTo>
                    <a:cubicBezTo>
                      <a:pt x="478400" y="143261"/>
                      <a:pt x="464037" y="149210"/>
                      <a:pt x="449060" y="149210"/>
                    </a:cubicBezTo>
                    <a:lnTo>
                      <a:pt x="56468" y="149210"/>
                    </a:lnTo>
                    <a:cubicBezTo>
                      <a:pt x="41492" y="149210"/>
                      <a:pt x="27129" y="143261"/>
                      <a:pt x="16539" y="132671"/>
                    </a:cubicBezTo>
                    <a:cubicBezTo>
                      <a:pt x="5949" y="122081"/>
                      <a:pt x="0" y="107718"/>
                      <a:pt x="0" y="92742"/>
                    </a:cubicBezTo>
                    <a:lnTo>
                      <a:pt x="0" y="56468"/>
                    </a:lnTo>
                    <a:cubicBezTo>
                      <a:pt x="0" y="41492"/>
                      <a:pt x="5949" y="27129"/>
                      <a:pt x="16539" y="16539"/>
                    </a:cubicBezTo>
                    <a:cubicBezTo>
                      <a:pt x="27129" y="5949"/>
                      <a:pt x="41492" y="0"/>
                      <a:pt x="5646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100D6">
                      <a:alpha val="100000"/>
                    </a:srgbClr>
                  </a:gs>
                  <a:gs pos="100000">
                    <a:srgbClr val="E000F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 sz="1200" dirty="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55" name="TextBox 4">
                <a:extLst>
                  <a:ext uri="{FF2B5EF4-FFF2-40B4-BE49-F238E27FC236}">
                    <a16:creationId xmlns:a16="http://schemas.microsoft.com/office/drawing/2014/main" id="{A170AD40-2FED-D550-F16D-4B867745F69C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505529" cy="20636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>
                  <a:latin typeface="Avenir Next LT Pro" panose="020B0504020202020204" pitchFamily="34" charset="0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D2B847F-3AF8-62D1-C746-85175D91F22C}"/>
                </a:ext>
              </a:extLst>
            </p:cNvPr>
            <p:cNvSpPr txBox="1"/>
            <p:nvPr/>
          </p:nvSpPr>
          <p:spPr>
            <a:xfrm>
              <a:off x="10530676" y="439410"/>
              <a:ext cx="10619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Avenir Next LT Pro" panose="020B0504020202020204" pitchFamily="34" charset="0"/>
                </a:rPr>
                <a:t>Page 9</a:t>
              </a: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45" grpId="0" animBg="1"/>
      <p:bldP spid="3" grpId="0" animBg="1"/>
      <p:bldP spid="4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8261</TotalTime>
  <Words>703</Words>
  <Application>Microsoft Office PowerPoint</Application>
  <PresentationFormat>Widescreen</PresentationFormat>
  <Paragraphs>109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Aptos Display</vt:lpstr>
      <vt:lpstr>Arial</vt:lpstr>
      <vt:lpstr>Avenir Next LT Pro</vt:lpstr>
      <vt:lpstr>Courier New</vt:lpstr>
      <vt:lpstr>Garet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anbd6s3</dc:creator>
  <cp:lastModifiedBy>anbd6s3</cp:lastModifiedBy>
  <cp:revision>57</cp:revision>
  <cp:lastPrinted>2025-06-26T16:23:53Z</cp:lastPrinted>
  <dcterms:created xsi:type="dcterms:W3CDTF">2025-06-26T15:24:35Z</dcterms:created>
  <dcterms:modified xsi:type="dcterms:W3CDTF">2025-07-11T13:45:46Z</dcterms:modified>
</cp:coreProperties>
</file>